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272" r:id="rId3"/>
    <p:sldId id="262" r:id="rId4"/>
    <p:sldId id="294" r:id="rId5"/>
    <p:sldId id="263" r:id="rId6"/>
    <p:sldId id="422" r:id="rId7"/>
    <p:sldId id="423" r:id="rId8"/>
    <p:sldId id="424" r:id="rId9"/>
    <p:sldId id="425" r:id="rId10"/>
    <p:sldId id="426" r:id="rId11"/>
    <p:sldId id="427" r:id="rId12"/>
    <p:sldId id="428" r:id="rId13"/>
    <p:sldId id="429" r:id="rId14"/>
    <p:sldId id="264" r:id="rId15"/>
    <p:sldId id="287" r:id="rId16"/>
    <p:sldId id="265" r:id="rId17"/>
    <p:sldId id="297"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72"/>
  </p:normalViewPr>
  <p:slideViewPr>
    <p:cSldViewPr snapToGrid="0">
      <p:cViewPr varScale="1">
        <p:scale>
          <a:sx n="112" d="100"/>
          <a:sy n="112"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0T01:01:40.367"/>
    </inkml:context>
    <inkml:brush xml:id="br0">
      <inkml:brushProperty name="width" value="0.35" units="cm"/>
      <inkml:brushProperty name="height" value="0.35" units="cm"/>
      <inkml:brushProperty name="color" value="#F6630D"/>
    </inkml:brush>
  </inkml:definitions>
  <inkml:trace contextRef="#ctx0" brushRef="#br0">2506 1 24575,'-44'0'0,"-1"0"0,1 0 0,-3 0 0,-2 0 0,-4 0 0,-13 0 0,-18 0 0,35 1 0,-2 2 0,-8 2 0,0 2 0,-2 2 0,1 2 0,1 1 0,1 2 0,3 0 0,1 2 0,2 2 0,1 1 0,1 0 0,0 2 0,1 2 0,1 0 0,-1 2 0,1 0 0,-2 0 0,1 1 0,-1 1 0,0 1 0,-3 2 0,1 2 0,-2 2 0,1 0 0,3 2 0,1-1 0,2 0 0,2-1 0,-33 25 0,12-7 0,10-6 0,6-2 0,3-1 0,0 3 0,2 0 0,4-4 0,7-7 0,11-8 0,9-10 0,8-8 0,4-38 0,2-3 0,0-43 0,0 1 0,0-25 0,0 42 0,0-1 0,0 0 0,0 0 0,0 2 0,0 1 0,0-37 0,7 19 0,3 12 0,3 13 0,1 12 0,-3 5 0,-5 16 0,-2 1 0,-2 12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30T01:01:41.865"/>
    </inkml:context>
    <inkml:brush xml:id="br0">
      <inkml:brushProperty name="width" value="0.35" units="cm"/>
      <inkml:brushProperty name="height" value="0.35" units="cm"/>
      <inkml:brushProperty name="color" value="#F6630D"/>
    </inkml:brush>
  </inkml:definitions>
  <inkml:trace contextRef="#ctx0" brushRef="#br0">1 1 24575,'79'0'0,"0"0"0,-3 0 0,-2 0 0,-1 0 0,0 0 0,-3 0 0,-5 0 0,-15 0 0,-14 0 0,-12 1 0,-9 2 0,-6 1 0,-4 1 0,-3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B15B-3249-81E7-4A6C-047BE8E2989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E02E7DE-5A2C-4A67-3BEC-6B1F4C786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A1E1F92-79AE-204D-0273-703EE54F88E5}"/>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5" name="Footer Placeholder 4">
            <a:extLst>
              <a:ext uri="{FF2B5EF4-FFF2-40B4-BE49-F238E27FC236}">
                <a16:creationId xmlns:a16="http://schemas.microsoft.com/office/drawing/2014/main" id="{7448EE5C-CCBB-5E83-19D0-C6CF48CEC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50F7F-76C7-68B3-BF63-CA9EBCC4EB1E}"/>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64567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BBE8-8F12-E62A-F12B-9CE76039EFB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42FD5A1-13BB-CA66-2DBB-56E2A9667D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32137B-4507-3C9F-29AF-A1E422A785F1}"/>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5" name="Footer Placeholder 4">
            <a:extLst>
              <a:ext uri="{FF2B5EF4-FFF2-40B4-BE49-F238E27FC236}">
                <a16:creationId xmlns:a16="http://schemas.microsoft.com/office/drawing/2014/main" id="{B7126B48-9C49-0B13-C62B-BF839B66D2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8693D9-D327-6A44-964F-A919D81417FD}"/>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1410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292D9-C5B1-6750-7672-450A7F181C4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7FFCD4C-A322-1594-1CD2-39489C4911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929266-F756-21D1-1F58-FD2C31207AF7}"/>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5" name="Footer Placeholder 4">
            <a:extLst>
              <a:ext uri="{FF2B5EF4-FFF2-40B4-BE49-F238E27FC236}">
                <a16:creationId xmlns:a16="http://schemas.microsoft.com/office/drawing/2014/main" id="{2B921D49-47FE-FDD4-D6B9-20A99FC2D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0912D9-2138-9EFD-F095-3BF90D05CD88}"/>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202618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Titl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8653" y="1625600"/>
            <a:ext cx="3714748" cy="4732867"/>
          </a:xfrm>
          <a:solidFill>
            <a:srgbClr val="FF0000"/>
          </a:solidFill>
        </p:spPr>
        <p:txBody>
          <a:bodyPr lIns="154800" tIns="154800" rIns="154800" bIns="154800" anchor="t">
            <a:noAutofit/>
          </a:bodyPr>
          <a:lstStyle>
            <a:lvl1pPr marL="0" indent="0" algn="l">
              <a:lnSpc>
                <a:spcPct val="90000"/>
              </a:lnSpc>
              <a:spcBef>
                <a:spcPts val="0"/>
              </a:spcBef>
              <a:spcAft>
                <a:spcPts val="0"/>
              </a:spcAft>
              <a:buNone/>
              <a:defRPr sz="2267" b="1" cap="none" baseline="0">
                <a:solidFill>
                  <a:schemeClr val="bg1"/>
                </a:solidFill>
              </a:defRPr>
            </a:lvl1pPr>
          </a:lstStyle>
          <a:p>
            <a:pPr lvl="0"/>
            <a:r>
              <a:rPr lang="en-US" dirty="0"/>
              <a:t>[Subtitle]</a:t>
            </a:r>
          </a:p>
        </p:txBody>
      </p:sp>
      <p:sp>
        <p:nvSpPr>
          <p:cNvPr id="5" name="Title 4"/>
          <p:cNvSpPr>
            <a:spLocks noGrp="1"/>
          </p:cNvSpPr>
          <p:nvPr>
            <p:ph type="title"/>
          </p:nvPr>
        </p:nvSpPr>
        <p:spPr>
          <a:xfrm>
            <a:off x="628652" y="356659"/>
            <a:ext cx="10939200" cy="589492"/>
          </a:xfrm>
        </p:spPr>
        <p:txBody>
          <a:bodyPr>
            <a:noAutofit/>
          </a:bodyPr>
          <a:lstStyle>
            <a:lvl1pPr marL="719649" indent="-719649">
              <a:buClr>
                <a:schemeClr val="accent2"/>
              </a:buClr>
              <a:buFont typeface="+mj-lt"/>
              <a:buAutoNum type="arabicPeriod"/>
              <a:defRPr sz="4800"/>
            </a:lvl1pPr>
          </a:lstStyle>
          <a:p>
            <a:r>
              <a:rPr lang="en-US" noProof="0"/>
              <a:t>Click to edit Master title style</a:t>
            </a:r>
            <a:endParaRPr lang="en-AU" dirty="0"/>
          </a:p>
        </p:txBody>
      </p:sp>
      <p:sp>
        <p:nvSpPr>
          <p:cNvPr id="10" name="Picture Placeholder 8"/>
          <p:cNvSpPr>
            <a:spLocks noGrp="1"/>
          </p:cNvSpPr>
          <p:nvPr>
            <p:ph type="pic" sz="quarter" idx="12" hasCustomPrompt="1"/>
          </p:nvPr>
        </p:nvSpPr>
        <p:spPr>
          <a:xfrm>
            <a:off x="4550833" y="1625600"/>
            <a:ext cx="7017019" cy="4732867"/>
          </a:xfrm>
          <a:solidFill>
            <a:schemeClr val="accent3">
              <a:lumMod val="20000"/>
              <a:lumOff val="80000"/>
            </a:schemeClr>
          </a:solidFill>
        </p:spPr>
        <p:txBody>
          <a:bodyPr anchor="ctr">
            <a:normAutofit/>
          </a:bodyPr>
          <a:lstStyle>
            <a:lvl1pPr marL="0" indent="0" algn="ctr">
              <a:spcBef>
                <a:spcPts val="0"/>
              </a:spcBef>
              <a:spcAft>
                <a:spcPts val="0"/>
              </a:spcAft>
              <a:buNone/>
              <a:defRPr sz="1733" baseline="0"/>
            </a:lvl1pPr>
          </a:lstStyle>
          <a:p>
            <a:r>
              <a:rPr lang="en-AU" dirty="0"/>
              <a:t>[Click icon to add picture]</a:t>
            </a: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59475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CC71B-8BA7-54A0-EC4F-E64B3AFF33F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4630FFF-2ED2-88B0-A748-26C3ABC5631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C529831-D958-A3BF-FFB8-2FF443D9748B}"/>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5" name="Footer Placeholder 4">
            <a:extLst>
              <a:ext uri="{FF2B5EF4-FFF2-40B4-BE49-F238E27FC236}">
                <a16:creationId xmlns:a16="http://schemas.microsoft.com/office/drawing/2014/main" id="{FEDC1DE5-33E9-3339-0069-354B670DF0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DC7EEC-BF75-CD7E-E00C-38945334A051}"/>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92085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1BAB-4FC4-6A55-06DA-A2D1AEAE35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83307F7-59DB-02CF-AB27-342D3C7959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E276D14-D57F-432D-536C-FFC871A08FE3}"/>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5" name="Footer Placeholder 4">
            <a:extLst>
              <a:ext uri="{FF2B5EF4-FFF2-40B4-BE49-F238E27FC236}">
                <a16:creationId xmlns:a16="http://schemas.microsoft.com/office/drawing/2014/main" id="{E8BA6E77-61E0-89B1-BCF3-8781F9922B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94F40C-E1F2-8200-0504-820EE84FB688}"/>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95859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035F-15BA-076A-E6C0-D755C34B5F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8CBFE67-4C89-572B-AADA-2C72250E4F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C56B45-F0A0-EA13-BD66-FE351A808B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E30433-CC90-EDDD-6747-973C7FD3F1E0}"/>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6" name="Footer Placeholder 5">
            <a:extLst>
              <a:ext uri="{FF2B5EF4-FFF2-40B4-BE49-F238E27FC236}">
                <a16:creationId xmlns:a16="http://schemas.microsoft.com/office/drawing/2014/main" id="{0EC6836F-78DD-A8FD-6F21-A413547460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769C6A-A9C1-D36A-07E3-DB970CF4DDA6}"/>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77323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4AF2-53E5-3776-6650-FECFB78484E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AC53AEC-2540-C6B4-27C1-83578F3A7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35EA53C-931C-E285-F882-9B4D9A3D72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8D7A281-7884-B32B-7E2A-5238F0810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97D4A0-9D08-31A0-6599-1A0CF97F106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1A073D9-D011-EBDC-6DD8-7121E58B7D88}"/>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8" name="Footer Placeholder 7">
            <a:extLst>
              <a:ext uri="{FF2B5EF4-FFF2-40B4-BE49-F238E27FC236}">
                <a16:creationId xmlns:a16="http://schemas.microsoft.com/office/drawing/2014/main" id="{9B60772B-8997-89C8-4C3C-51ADDFEC1F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EAC61B-4076-245B-8CD0-8621B04DA110}"/>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25859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E5A4-B438-8E8D-B154-D355FFDDDB3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B32258A-9E06-496A-510A-8414755B872A}"/>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4" name="Footer Placeholder 3">
            <a:extLst>
              <a:ext uri="{FF2B5EF4-FFF2-40B4-BE49-F238E27FC236}">
                <a16:creationId xmlns:a16="http://schemas.microsoft.com/office/drawing/2014/main" id="{60380A20-B408-2E88-1BE9-64F32F4AC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83A69-C9DC-AAC2-871A-1F2AACE54326}"/>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75307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EEF59-C317-CAE3-1D96-99ECFE265DE9}"/>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3" name="Footer Placeholder 2">
            <a:extLst>
              <a:ext uri="{FF2B5EF4-FFF2-40B4-BE49-F238E27FC236}">
                <a16:creationId xmlns:a16="http://schemas.microsoft.com/office/drawing/2014/main" id="{EFF12492-58F1-B292-C514-2EF1FAD213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F5362F-741F-9CA6-6785-9FEAABB967AF}"/>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92822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B99A-9229-D37E-64E7-63F1AA48EF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D9E6205-41D1-4964-C2E4-54D5FB091F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AB7018-6554-BEAC-BD70-A67825598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D7C2975-F7A8-48EF-0327-CA47E8E1B20D}"/>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6" name="Footer Placeholder 5">
            <a:extLst>
              <a:ext uri="{FF2B5EF4-FFF2-40B4-BE49-F238E27FC236}">
                <a16:creationId xmlns:a16="http://schemas.microsoft.com/office/drawing/2014/main" id="{A1A0DC2D-DF06-8F80-F1BC-277674957B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3F43F-9B8A-3853-A0EC-647B70DE35F4}"/>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73234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0955-9E49-0623-BD7C-64AA01F060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7F5AB3C-C266-6FEA-E95D-613932519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C7913D-6014-6F24-B85C-776AF4070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52AE1D-C886-6526-B5A2-7B93E4C79A19}"/>
              </a:ext>
            </a:extLst>
          </p:cNvPr>
          <p:cNvSpPr>
            <a:spLocks noGrp="1"/>
          </p:cNvSpPr>
          <p:nvPr>
            <p:ph type="dt" sz="half" idx="10"/>
          </p:nvPr>
        </p:nvSpPr>
        <p:spPr/>
        <p:txBody>
          <a:bodyPr/>
          <a:lstStyle/>
          <a:p>
            <a:fld id="{2CA65F62-81E7-8147-B7D9-7E4AEA569798}" type="datetimeFigureOut">
              <a:rPr lang="en-GB" smtClean="0"/>
              <a:t>12/03/2024</a:t>
            </a:fld>
            <a:endParaRPr lang="en-GB"/>
          </a:p>
        </p:txBody>
      </p:sp>
      <p:sp>
        <p:nvSpPr>
          <p:cNvPr id="6" name="Footer Placeholder 5">
            <a:extLst>
              <a:ext uri="{FF2B5EF4-FFF2-40B4-BE49-F238E27FC236}">
                <a16:creationId xmlns:a16="http://schemas.microsoft.com/office/drawing/2014/main" id="{7093DD16-FE81-BED9-78E9-D9229E9B3A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4294F-6A4E-EA05-D9E0-620B44ACA6CD}"/>
              </a:ext>
            </a:extLst>
          </p:cNvPr>
          <p:cNvSpPr>
            <a:spLocks noGrp="1"/>
          </p:cNvSpPr>
          <p:nvPr>
            <p:ph type="sldNum" sz="quarter" idx="12"/>
          </p:nvPr>
        </p:nvSpPr>
        <p:spPr/>
        <p:txBody>
          <a:bodyPr/>
          <a:lstStyle/>
          <a:p>
            <a:fld id="{FD7D8CFE-D0BF-1341-9775-15247703B261}" type="slidenum">
              <a:rPr lang="en-GB" smtClean="0"/>
              <a:t>‹#›</a:t>
            </a:fld>
            <a:endParaRPr lang="en-GB"/>
          </a:p>
        </p:txBody>
      </p:sp>
    </p:spTree>
    <p:extLst>
      <p:ext uri="{BB962C8B-B14F-4D97-AF65-F5344CB8AC3E}">
        <p14:creationId xmlns:p14="http://schemas.microsoft.com/office/powerpoint/2010/main" val="149215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B8211E-770C-0230-7E6B-71BD9B9467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6D146DA-2E30-4C7E-D698-CF95E5BAC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01ABAF-65D8-C120-13BB-3823FBE187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65F62-81E7-8147-B7D9-7E4AEA569798}" type="datetimeFigureOut">
              <a:rPr lang="en-GB" smtClean="0"/>
              <a:t>12/03/2024</a:t>
            </a:fld>
            <a:endParaRPr lang="en-GB"/>
          </a:p>
        </p:txBody>
      </p:sp>
      <p:sp>
        <p:nvSpPr>
          <p:cNvPr id="5" name="Footer Placeholder 4">
            <a:extLst>
              <a:ext uri="{FF2B5EF4-FFF2-40B4-BE49-F238E27FC236}">
                <a16:creationId xmlns:a16="http://schemas.microsoft.com/office/drawing/2014/main" id="{BD913562-26F6-83E4-B34D-7800E2178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DCD5D7-2302-FBD7-EB71-D8D220F4C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D8CFE-D0BF-1341-9775-15247703B261}" type="slidenum">
              <a:rPr lang="en-GB" smtClean="0"/>
              <a:t>‹#›</a:t>
            </a:fld>
            <a:endParaRPr lang="en-GB"/>
          </a:p>
        </p:txBody>
      </p:sp>
    </p:spTree>
    <p:extLst>
      <p:ext uri="{BB962C8B-B14F-4D97-AF65-F5344CB8AC3E}">
        <p14:creationId xmlns:p14="http://schemas.microsoft.com/office/powerpoint/2010/main" val="3742647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hyperlink" Target="https://www.balderstoneschool.co.uk/" TargetMode="Externa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5.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82D1249-88B5-9F36-45CB-1F552854D984}"/>
              </a:ext>
            </a:extLst>
          </p:cNvPr>
          <p:cNvPicPr>
            <a:picLocks noChangeAspect="1"/>
          </p:cNvPicPr>
          <p:nvPr/>
        </p:nvPicPr>
        <p:blipFill rotWithShape="1">
          <a:blip r:embed="rId2"/>
          <a:srcRect l="1460" r="2640" b="-2"/>
          <a:stretch/>
        </p:blipFill>
        <p:spPr>
          <a:xfrm>
            <a:off x="643467" y="643467"/>
            <a:ext cx="5372099" cy="5571066"/>
          </a:xfrm>
          <a:prstGeom prst="rect">
            <a:avLst/>
          </a:prstGeom>
        </p:spPr>
      </p:pic>
      <p:pic>
        <p:nvPicPr>
          <p:cNvPr id="3" name="Picture 2" descr="When Should Get My Master's Degree? — Teaching for God's Glory">
            <a:extLst>
              <a:ext uri="{FF2B5EF4-FFF2-40B4-BE49-F238E27FC236}">
                <a16:creationId xmlns:a16="http://schemas.microsoft.com/office/drawing/2014/main" id="{D0F42DD2-346F-3C8B-3B2F-3F2814314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436" y="476250"/>
            <a:ext cx="5538552"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23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8653" y="1412776"/>
            <a:ext cx="3163092" cy="4945691"/>
          </a:xfrm>
        </p:spPr>
        <p:txBody>
          <a:bodyPr vert="wordArtVert" anchor="ctr" anchorCtr="0"/>
          <a:lstStyle/>
          <a:p>
            <a:pPr algn="ctr"/>
            <a:r>
              <a:rPr lang="en-GB" sz="25599" b="0" dirty="0"/>
              <a:t>2</a:t>
            </a:r>
          </a:p>
        </p:txBody>
      </p:sp>
      <p:sp>
        <p:nvSpPr>
          <p:cNvPr id="3" name="Title 2"/>
          <p:cNvSpPr>
            <a:spLocks noGrp="1"/>
          </p:cNvSpPr>
          <p:nvPr>
            <p:ph type="title"/>
          </p:nvPr>
        </p:nvSpPr>
        <p:spPr>
          <a:xfrm>
            <a:off x="1583500" y="356659"/>
            <a:ext cx="9313033" cy="768085"/>
          </a:xfrm>
          <a:solidFill>
            <a:srgbClr val="FF0000"/>
          </a:solidFill>
        </p:spPr>
        <p:txBody>
          <a:bodyPr anchor="ctr" anchorCtr="0"/>
          <a:lstStyle/>
          <a:p>
            <a:pPr marL="0" indent="0">
              <a:buNone/>
            </a:pPr>
            <a:r>
              <a:rPr lang="en-GB" sz="2667" dirty="0"/>
              <a:t>  </a:t>
            </a:r>
            <a:r>
              <a:rPr lang="en-GB" sz="3200" dirty="0">
                <a:solidFill>
                  <a:schemeClr val="bg1"/>
                </a:solidFill>
              </a:rPr>
              <a:t>Subject Review: History</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4175787" y="1412776"/>
            <a:ext cx="7296811" cy="4945691"/>
          </a:xfrm>
          <a:prstGeom prst="rect">
            <a:avLst/>
          </a:prstGeom>
          <a:solidFill>
            <a:srgbClr val="E5E5E5"/>
          </a:solidFill>
          <a:ln>
            <a:noFill/>
          </a:ln>
          <a:effectLst/>
        </p:spPr>
        <p:txBody>
          <a:bodyPr vert="horz" wrap="square" lIns="96000" tIns="0" rIns="0" bIns="0" numCol="1" anchor="ctr"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Tx/>
              <a:buNone/>
              <a:tabLst>
                <a:tab pos="1443531" algn="l"/>
                <a:tab pos="2154713" algn="l"/>
                <a:tab pos="2865895" algn="l"/>
                <a:tab pos="10769331" algn="r"/>
              </a:tabLst>
              <a:defRPr/>
            </a:pPr>
            <a:r>
              <a:rPr lang="en-GB" sz="2133" kern="0" dirty="0">
                <a:solidFill>
                  <a:srgbClr val="000000"/>
                </a:solidFill>
                <a:latin typeface="Arial"/>
              </a:rPr>
              <a:t>  </a:t>
            </a:r>
            <a:r>
              <a:rPr lang="en-GB" sz="5333" kern="0" dirty="0">
                <a:solidFill>
                  <a:srgbClr val="000000"/>
                </a:solidFill>
                <a:latin typeface="Arial"/>
              </a:rPr>
              <a:t>Purpose of Review</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102478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3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795501"/>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Purpose of Review</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1158105" y="1134937"/>
            <a:ext cx="9505056" cy="5737208"/>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10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To ensure that the teaching plan for history aligns with the requirements of the national curriculum</a:t>
            </a: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To ensure that history curriculum map</a:t>
            </a:r>
            <a:r>
              <a:rPr lang="en-GB" sz="2133" b="0" kern="0" dirty="0">
                <a:solidFill>
                  <a:srgbClr val="FF0000"/>
                </a:solidFill>
                <a:latin typeface="Arial"/>
              </a:rPr>
              <a:t> </a:t>
            </a:r>
            <a:r>
              <a:rPr lang="en-GB" sz="2133" b="0" kern="0" dirty="0">
                <a:solidFill>
                  <a:srgbClr val="000000"/>
                </a:solidFill>
                <a:latin typeface="Arial"/>
              </a:rPr>
              <a:t>take account of pupils with a variety of learning needs, including SEND and pupil premium students</a:t>
            </a:r>
          </a:p>
          <a:p>
            <a:pPr marL="457189" indent="-457189" defTabSz="1219170">
              <a:lnSpc>
                <a:spcPct val="100000"/>
              </a:lnSpc>
              <a:buClr>
                <a:srgbClr val="FF0000"/>
              </a:buClr>
              <a:buFont typeface="Arial" panose="020B0604020202020204" pitchFamily="34" charset="0"/>
              <a:buChar char="•"/>
            </a:pPr>
            <a:r>
              <a:rPr lang="en-GB" sz="2133" b="0" kern="0" dirty="0">
                <a:solidFill>
                  <a:srgbClr val="000000"/>
                </a:solidFill>
                <a:latin typeface="Arial"/>
              </a:rPr>
              <a:t>To ascertain whether a p</a:t>
            </a:r>
            <a:r>
              <a:rPr lang="en-GB" sz="2133" b="0" kern="0" dirty="0" err="1">
                <a:solidFill>
                  <a:srgbClr val="000000"/>
                </a:solidFill>
                <a:latin typeface="Arial"/>
              </a:rPr>
              <a:t>rocess</a:t>
            </a:r>
            <a:r>
              <a:rPr lang="en-GB" sz="2133" b="0" kern="0" dirty="0">
                <a:solidFill>
                  <a:srgbClr val="000000"/>
                </a:solidFill>
                <a:latin typeface="Arial"/>
              </a:rPr>
              <a:t> is place for carrying out regular b</a:t>
            </a:r>
            <a:r>
              <a:rPr lang="en-GB" sz="2133" b="0" kern="0" dirty="0" err="1">
                <a:solidFill>
                  <a:srgbClr val="000000"/>
                </a:solidFill>
                <a:latin typeface="Arial"/>
              </a:rPr>
              <a:t>est</a:t>
            </a:r>
            <a:r>
              <a:rPr lang="en-GB" sz="2133" b="0" kern="0" dirty="0">
                <a:solidFill>
                  <a:srgbClr val="000000"/>
                </a:solidFill>
                <a:latin typeface="Arial"/>
              </a:rPr>
              <a:t> p</a:t>
            </a:r>
            <a:r>
              <a:rPr lang="en-GB" sz="2133" b="0" kern="0" dirty="0" err="1">
                <a:solidFill>
                  <a:srgbClr val="000000"/>
                </a:solidFill>
                <a:latin typeface="Arial"/>
              </a:rPr>
              <a:t>ractice</a:t>
            </a:r>
            <a:r>
              <a:rPr lang="en-GB" sz="2133" b="0" kern="0" dirty="0">
                <a:solidFill>
                  <a:srgbClr val="000000"/>
                </a:solidFill>
                <a:latin typeface="Arial"/>
              </a:rPr>
              <a:t> reviews, in order to ensure that the approach, materials and tools are up to date and take account of any changes</a:t>
            </a:r>
          </a:p>
          <a:p>
            <a:pPr marL="457189" indent="-457189" defTabSz="1219170">
              <a:lnSpc>
                <a:spcPct val="100000"/>
              </a:lnSpc>
              <a:buClr>
                <a:srgbClr val="FF0000"/>
              </a:buClr>
              <a:buFont typeface="Arial" panose="020B0604020202020204" pitchFamily="34" charset="0"/>
              <a:buChar char="•"/>
            </a:pPr>
            <a:r>
              <a:rPr lang="en-GB" sz="2133" b="0" kern="0" dirty="0">
                <a:solidFill>
                  <a:srgbClr val="000000"/>
                </a:solidFill>
              </a:rPr>
              <a:t>To identify any additional enrichment taking place</a:t>
            </a:r>
            <a:r>
              <a:rPr lang="en-GB" sz="2133" b="0" kern="0" dirty="0">
                <a:solidFill>
                  <a:srgbClr val="FF0000"/>
                </a:solidFill>
              </a:rPr>
              <a:t> </a:t>
            </a:r>
            <a:r>
              <a:rPr lang="en-GB" sz="2133" b="0" kern="0" dirty="0">
                <a:solidFill>
                  <a:srgbClr val="000000"/>
                </a:solidFill>
              </a:rPr>
              <a:t>to increase engagement / enthusiasm and embed knowledge  </a:t>
            </a:r>
          </a:p>
          <a:p>
            <a:pPr marL="457189" indent="-457189" defTabSz="1219170">
              <a:lnSpc>
                <a:spcPct val="100000"/>
              </a:lnSpc>
              <a:buClr>
                <a:srgbClr val="FF0000"/>
              </a:buClr>
              <a:buFont typeface="Arial" panose="020B0604020202020204" pitchFamily="34" charset="0"/>
              <a:buChar char="•"/>
            </a:pPr>
            <a:r>
              <a:rPr lang="en-GB" sz="2133" b="0" kern="0" dirty="0">
                <a:solidFill>
                  <a:srgbClr val="000000"/>
                </a:solidFill>
                <a:latin typeface="Arial"/>
              </a:rPr>
              <a:t>To obtain an idea of student engagement levels as a guide to the expected level of learning/uptake</a:t>
            </a:r>
          </a:p>
          <a:p>
            <a:pPr marL="457189" indent="-457189" defTabSz="1219170">
              <a:lnSpc>
                <a:spcPct val="100000"/>
              </a:lnSpc>
              <a:buClr>
                <a:srgbClr val="FF0000"/>
              </a:buClr>
              <a:buFont typeface="Arial" panose="020B0604020202020204" pitchFamily="34" charset="0"/>
              <a:buChar char="•"/>
            </a:pPr>
            <a:endParaRPr lang="en-GB" sz="2133" b="0"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102478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09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8653" y="1412776"/>
            <a:ext cx="3163092" cy="4945691"/>
          </a:xfrm>
        </p:spPr>
        <p:txBody>
          <a:bodyPr vert="wordArtVert" anchor="ctr" anchorCtr="0"/>
          <a:lstStyle/>
          <a:p>
            <a:pPr algn="ctr"/>
            <a:r>
              <a:rPr lang="en-GB" sz="25599" b="0" dirty="0"/>
              <a:t>4</a:t>
            </a:r>
          </a:p>
        </p:txBody>
      </p:sp>
      <p:sp>
        <p:nvSpPr>
          <p:cNvPr id="3" name="Title 2"/>
          <p:cNvSpPr>
            <a:spLocks noGrp="1"/>
          </p:cNvSpPr>
          <p:nvPr>
            <p:ph type="title"/>
          </p:nvPr>
        </p:nvSpPr>
        <p:spPr>
          <a:xfrm>
            <a:off x="1583500" y="356659"/>
            <a:ext cx="9313033" cy="768085"/>
          </a:xfrm>
          <a:solidFill>
            <a:srgbClr val="FF0000"/>
          </a:solidFill>
        </p:spPr>
        <p:txBody>
          <a:bodyPr anchor="ctr" anchorCtr="0"/>
          <a:lstStyle/>
          <a:p>
            <a:pPr marL="0" indent="0">
              <a:buNone/>
            </a:pPr>
            <a:r>
              <a:rPr lang="en-GB" sz="2667" dirty="0"/>
              <a:t>  </a:t>
            </a:r>
            <a:r>
              <a:rPr lang="en-GB" sz="3200" dirty="0">
                <a:solidFill>
                  <a:schemeClr val="bg1"/>
                </a:solidFill>
              </a:rPr>
              <a:t>Subject Review: History</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4175787" y="1412776"/>
            <a:ext cx="7296811" cy="4945691"/>
          </a:xfrm>
          <a:prstGeom prst="rect">
            <a:avLst/>
          </a:prstGeom>
          <a:solidFill>
            <a:srgbClr val="E5E5E5"/>
          </a:solidFill>
          <a:ln>
            <a:noFill/>
          </a:ln>
          <a:effectLst/>
        </p:spPr>
        <p:txBody>
          <a:bodyPr vert="horz" wrap="square" lIns="96000" tIns="0" rIns="0" bIns="0" numCol="1" anchor="ctr"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Tx/>
              <a:buNone/>
              <a:tabLst>
                <a:tab pos="1443531" algn="l"/>
                <a:tab pos="2154713" algn="l"/>
                <a:tab pos="2865895" algn="l"/>
                <a:tab pos="10769331" algn="r"/>
              </a:tabLst>
              <a:defRPr/>
            </a:pPr>
            <a:r>
              <a:rPr lang="en-GB" sz="2133" kern="0" dirty="0">
                <a:solidFill>
                  <a:srgbClr val="000000"/>
                </a:solidFill>
                <a:latin typeface="Arial"/>
              </a:rPr>
              <a:t>  </a:t>
            </a:r>
            <a:r>
              <a:rPr lang="en-GB" sz="5333" kern="0" dirty="0">
                <a:solidFill>
                  <a:srgbClr val="000000"/>
                </a:solidFill>
                <a:latin typeface="Arial"/>
              </a:rPr>
              <a:t>Content of Review</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9464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49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864096"/>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Content of Review</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1103445" y="1028734"/>
            <a:ext cx="10550659" cy="5664629"/>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2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Reviewed the curriculum and progression map</a:t>
            </a:r>
            <a:r>
              <a:rPr lang="en-GB" sz="2133" b="0" kern="0" dirty="0">
                <a:solidFill>
                  <a:srgbClr val="FF0000"/>
                </a:solidFill>
                <a:latin typeface="Arial"/>
              </a:rPr>
              <a:t> </a:t>
            </a:r>
            <a:r>
              <a:rPr lang="en-GB" sz="2133" b="0" kern="0" dirty="0">
                <a:solidFill>
                  <a:srgbClr val="000000"/>
                </a:solidFill>
                <a:latin typeface="Arial"/>
              </a:rPr>
              <a:t>against the National Curriculum to establish whether these are aligned and comprehensive</a:t>
            </a:r>
          </a:p>
          <a:p>
            <a:pPr marL="457189" indent="-457189" defTabSz="1219170">
              <a:lnSpc>
                <a:spcPct val="100000"/>
              </a:lnSpc>
              <a:buClr>
                <a:srgbClr val="FF0000"/>
              </a:buClr>
              <a:buFont typeface="Arial" panose="020B0604020202020204" pitchFamily="34" charset="0"/>
              <a:buChar char="•"/>
            </a:pPr>
            <a:r>
              <a:rPr lang="en-GB" sz="2133" b="0" kern="0" dirty="0">
                <a:solidFill>
                  <a:srgbClr val="000000"/>
                </a:solidFill>
                <a:latin typeface="Arial"/>
              </a:rPr>
              <a:t>Reviewed the choice of historical events to establish whether these were appropriate for Balderstone St. Leonard’s taking account of the geography, demographic, and local amenities and resources</a:t>
            </a: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Reviewed a sample of student workbooks from all school year groups</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pPr>
            <a:r>
              <a:rPr lang="en-GB" sz="1867" kern="0" dirty="0">
                <a:solidFill>
                  <a:srgbClr val="000000"/>
                </a:solidFill>
                <a:latin typeface="Arial"/>
              </a:rPr>
              <a:t>Sample to include the workbooks of students of all ranges of ability, including SEND and pupil premium students</a:t>
            </a: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Reviewed a sample of teachers’ floor books</a:t>
            </a: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b="0" kern="0" dirty="0">
                <a:solidFill>
                  <a:srgbClr val="000000"/>
                </a:solidFill>
                <a:latin typeface="Arial"/>
              </a:rPr>
              <a:t>Carried out face to face interviews with students from all year groups, including SEND students </a:t>
            </a:r>
            <a:r>
              <a:rPr lang="en-GB" sz="1600" b="0" kern="0" dirty="0">
                <a:solidFill>
                  <a:srgbClr val="000000"/>
                </a:solidFill>
                <a:latin typeface="Arial"/>
              </a:rPr>
              <a:t>(NB students from years 3/4 were at swimming on the day and were met with on a separate occasion)</a:t>
            </a:r>
          </a:p>
          <a:p>
            <a:pPr marL="457189" indent="-457189" defTabSz="1219170">
              <a:lnSpc>
                <a:spcPct val="100000"/>
              </a:lnSpc>
              <a:buClr>
                <a:srgbClr val="FF0000"/>
              </a:buClr>
              <a:buFont typeface="Arial" panose="020B0604020202020204" pitchFamily="34" charset="0"/>
              <a:buChar char="•"/>
            </a:pPr>
            <a:endParaRPr lang="en-GB" sz="2667" kern="0" dirty="0">
              <a:solidFill>
                <a:srgbClr val="000000"/>
              </a:solidFill>
              <a:latin typeface="Arial"/>
            </a:endParaRP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0943051" y="404664"/>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38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75B830-EE5C-0275-D9B6-79311174192E}"/>
              </a:ext>
            </a:extLst>
          </p:cNvPr>
          <p:cNvSpPr txBox="1"/>
          <p:nvPr/>
        </p:nvSpPr>
        <p:spPr>
          <a:xfrm>
            <a:off x="642395" y="118422"/>
            <a:ext cx="7215730" cy="1477328"/>
          </a:xfrm>
          <a:prstGeom prst="rect">
            <a:avLst/>
          </a:prstGeom>
          <a:noFill/>
        </p:spPr>
        <p:txBody>
          <a:bodyPr wrap="square">
            <a:spAutoFit/>
          </a:bodyPr>
          <a:lstStyle/>
          <a:p>
            <a:r>
              <a:rPr lang="en-GB" sz="1800" b="1" dirty="0">
                <a:effectLst/>
                <a:latin typeface="FrutigerLTStd"/>
              </a:rPr>
              <a:t>2.3 How well does the school evaluate performance in history?</a:t>
            </a:r>
          </a:p>
          <a:p>
            <a:endParaRPr lang="en-GB" b="1" dirty="0">
              <a:latin typeface="FrutigerLTStd"/>
            </a:endParaRPr>
          </a:p>
          <a:p>
            <a:endParaRPr lang="en-GB" sz="1800" b="1" dirty="0">
              <a:effectLst/>
              <a:latin typeface="FrutigerLTStd"/>
            </a:endParaRPr>
          </a:p>
          <a:p>
            <a:br>
              <a:rPr lang="en-GB" sz="1800" b="1" dirty="0">
                <a:effectLst/>
                <a:latin typeface="FrutigerLTStd"/>
              </a:rPr>
            </a:br>
            <a:endParaRPr lang="en-GB" dirty="0">
              <a:effectLst/>
            </a:endParaRPr>
          </a:p>
        </p:txBody>
      </p:sp>
      <p:sp>
        <p:nvSpPr>
          <p:cNvPr id="2" name="TextBox 1">
            <a:extLst>
              <a:ext uri="{FF2B5EF4-FFF2-40B4-BE49-F238E27FC236}">
                <a16:creationId xmlns:a16="http://schemas.microsoft.com/office/drawing/2014/main" id="{65008D69-F0C8-0548-7233-5BABD31DBDB1}"/>
              </a:ext>
            </a:extLst>
          </p:cNvPr>
          <p:cNvSpPr txBox="1"/>
          <p:nvPr/>
        </p:nvSpPr>
        <p:spPr>
          <a:xfrm>
            <a:off x="528638" y="1000125"/>
            <a:ext cx="11244262" cy="3600986"/>
          </a:xfrm>
          <a:prstGeom prst="rect">
            <a:avLst/>
          </a:prstGeom>
          <a:noFill/>
        </p:spPr>
        <p:txBody>
          <a:bodyPr wrap="square" rtlCol="0">
            <a:spAutoFit/>
          </a:bodyPr>
          <a:lstStyle/>
          <a:p>
            <a:r>
              <a:rPr lang="en-GB" sz="3200" dirty="0">
                <a:latin typeface="Comic Sans MS" panose="030F0902030302020204" pitchFamily="66" charset="0"/>
              </a:rPr>
              <a:t>The children are our driving force! </a:t>
            </a:r>
          </a:p>
          <a:p>
            <a:r>
              <a:rPr lang="en-GB" sz="3200" dirty="0">
                <a:latin typeface="Comic Sans MS" panose="030F0902030302020204" pitchFamily="66" charset="0"/>
              </a:rPr>
              <a:t>History Heroes keep us on our toes – the children  want to learn - they want to teach - and next steps is to take this love of HISTORY out beyond our school into other schools.</a:t>
            </a:r>
          </a:p>
          <a:p>
            <a:endParaRPr lang="en-GB" sz="3200" dirty="0">
              <a:latin typeface="Comic Sans MS" panose="030F0902030302020204" pitchFamily="66" charset="0"/>
            </a:endParaRPr>
          </a:p>
          <a:p>
            <a:endParaRPr lang="en-GB" dirty="0"/>
          </a:p>
          <a:p>
            <a:endParaRPr lang="en-GB" dirty="0"/>
          </a:p>
        </p:txBody>
      </p:sp>
    </p:spTree>
    <p:extLst>
      <p:ext uri="{BB962C8B-B14F-4D97-AF65-F5344CB8AC3E}">
        <p14:creationId xmlns:p14="http://schemas.microsoft.com/office/powerpoint/2010/main" val="2599245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515BF-B264-D861-BDE0-B7D022FA6620}"/>
              </a:ext>
            </a:extLst>
          </p:cNvPr>
          <p:cNvPicPr>
            <a:picLocks noChangeAspect="1"/>
          </p:cNvPicPr>
          <p:nvPr/>
        </p:nvPicPr>
        <p:blipFill rotWithShape="1">
          <a:blip r:embed="rId2"/>
          <a:srcRect r="29244"/>
          <a:stretch/>
        </p:blipFill>
        <p:spPr>
          <a:xfrm rot="5400000">
            <a:off x="1714499" y="-1714498"/>
            <a:ext cx="3429002" cy="6858000"/>
          </a:xfrm>
          <a:prstGeom prst="rect">
            <a:avLst/>
          </a:prstGeom>
        </p:spPr>
      </p:pic>
      <p:pic>
        <p:nvPicPr>
          <p:cNvPr id="5" name="Picture 4">
            <a:extLst>
              <a:ext uri="{FF2B5EF4-FFF2-40B4-BE49-F238E27FC236}">
                <a16:creationId xmlns:a16="http://schemas.microsoft.com/office/drawing/2014/main" id="{6AE9D204-416D-0F16-179F-D3ED111E1A23}"/>
              </a:ext>
            </a:extLst>
          </p:cNvPr>
          <p:cNvPicPr>
            <a:picLocks noChangeAspect="1"/>
          </p:cNvPicPr>
          <p:nvPr/>
        </p:nvPicPr>
        <p:blipFill rotWithShape="1">
          <a:blip r:embed="rId3"/>
          <a:srcRect t="35923"/>
          <a:stretch/>
        </p:blipFill>
        <p:spPr>
          <a:xfrm rot="10800000">
            <a:off x="7345788" y="61870"/>
            <a:ext cx="4846211" cy="4394383"/>
          </a:xfrm>
          <a:prstGeom prst="rect">
            <a:avLst/>
          </a:prstGeom>
        </p:spPr>
      </p:pic>
      <p:pic>
        <p:nvPicPr>
          <p:cNvPr id="6" name="Picture 5">
            <a:extLst>
              <a:ext uri="{FF2B5EF4-FFF2-40B4-BE49-F238E27FC236}">
                <a16:creationId xmlns:a16="http://schemas.microsoft.com/office/drawing/2014/main" id="{7A0AE9F6-2C9C-9307-CABD-456CB45BE8DB}"/>
              </a:ext>
            </a:extLst>
          </p:cNvPr>
          <p:cNvPicPr>
            <a:picLocks noChangeAspect="1"/>
          </p:cNvPicPr>
          <p:nvPr/>
        </p:nvPicPr>
        <p:blipFill rotWithShape="1">
          <a:blip r:embed="rId4"/>
          <a:srcRect l="36685"/>
          <a:stretch/>
        </p:blipFill>
        <p:spPr>
          <a:xfrm rot="16200000">
            <a:off x="2138698" y="1726969"/>
            <a:ext cx="3068392" cy="6858000"/>
          </a:xfrm>
          <a:prstGeom prst="rect">
            <a:avLst/>
          </a:prstGeom>
        </p:spPr>
      </p:pic>
      <p:pic>
        <p:nvPicPr>
          <p:cNvPr id="7" name="Picture 6">
            <a:extLst>
              <a:ext uri="{FF2B5EF4-FFF2-40B4-BE49-F238E27FC236}">
                <a16:creationId xmlns:a16="http://schemas.microsoft.com/office/drawing/2014/main" id="{46A875CD-4900-8533-278D-D2086741D667}"/>
              </a:ext>
            </a:extLst>
          </p:cNvPr>
          <p:cNvPicPr>
            <a:picLocks noChangeAspect="1"/>
          </p:cNvPicPr>
          <p:nvPr/>
        </p:nvPicPr>
        <p:blipFill>
          <a:blip r:embed="rId5"/>
          <a:stretch>
            <a:fillRect/>
          </a:stretch>
        </p:blipFill>
        <p:spPr>
          <a:xfrm rot="5400000">
            <a:off x="7927998" y="2551774"/>
            <a:ext cx="3194001" cy="5334000"/>
          </a:xfrm>
          <a:prstGeom prst="rect">
            <a:avLst/>
          </a:prstGeom>
        </p:spPr>
      </p:pic>
      <p:sp>
        <p:nvSpPr>
          <p:cNvPr id="2" name="TextBox 1">
            <a:extLst>
              <a:ext uri="{FF2B5EF4-FFF2-40B4-BE49-F238E27FC236}">
                <a16:creationId xmlns:a16="http://schemas.microsoft.com/office/drawing/2014/main" id="{68FCAD31-3268-4005-4F8C-89E9FB77A186}"/>
              </a:ext>
            </a:extLst>
          </p:cNvPr>
          <p:cNvSpPr txBox="1"/>
          <p:nvPr/>
        </p:nvSpPr>
        <p:spPr>
          <a:xfrm>
            <a:off x="2671763" y="3128963"/>
            <a:ext cx="4000500" cy="646331"/>
          </a:xfrm>
          <a:prstGeom prst="rect">
            <a:avLst/>
          </a:prstGeom>
          <a:solidFill>
            <a:schemeClr val="accent4">
              <a:lumMod val="75000"/>
            </a:schemeClr>
          </a:solidFill>
        </p:spPr>
        <p:txBody>
          <a:bodyPr wrap="square" rtlCol="0">
            <a:spAutoFit/>
          </a:bodyPr>
          <a:lstStyle/>
          <a:p>
            <a:r>
              <a:rPr lang="en-GB" dirty="0"/>
              <a:t>This slide speaks volumes – children writing letters to be a History Hero!</a:t>
            </a:r>
          </a:p>
        </p:txBody>
      </p:sp>
    </p:spTree>
    <p:extLst>
      <p:ext uri="{BB962C8B-B14F-4D97-AF65-F5344CB8AC3E}">
        <p14:creationId xmlns:p14="http://schemas.microsoft.com/office/powerpoint/2010/main" val="94203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D5AAD4-4117-F0CC-51C6-32310C040E68}"/>
              </a:ext>
            </a:extLst>
          </p:cNvPr>
          <p:cNvSpPr txBox="1"/>
          <p:nvPr/>
        </p:nvSpPr>
        <p:spPr>
          <a:xfrm>
            <a:off x="491924" y="415001"/>
            <a:ext cx="10037964" cy="646331"/>
          </a:xfrm>
          <a:prstGeom prst="rect">
            <a:avLst/>
          </a:prstGeom>
          <a:noFill/>
        </p:spPr>
        <p:txBody>
          <a:bodyPr wrap="square">
            <a:spAutoFit/>
          </a:bodyPr>
          <a:lstStyle/>
          <a:p>
            <a:r>
              <a:rPr lang="en-GB" sz="1800" b="1" dirty="0">
                <a:effectLst/>
                <a:latin typeface="FrutigerLTStd"/>
              </a:rPr>
              <a:t>2.4 How well does the school support the ability of staff to deliver effective history?</a:t>
            </a:r>
            <a:br>
              <a:rPr lang="en-GB" sz="1800" b="1" dirty="0">
                <a:effectLst/>
                <a:latin typeface="FrutigerLTStd"/>
              </a:rPr>
            </a:br>
            <a:endParaRPr lang="en-GB" dirty="0">
              <a:effectLst/>
            </a:endParaRPr>
          </a:p>
        </p:txBody>
      </p:sp>
    </p:spTree>
    <p:extLst>
      <p:ext uri="{BB962C8B-B14F-4D97-AF65-F5344CB8AC3E}">
        <p14:creationId xmlns:p14="http://schemas.microsoft.com/office/powerpoint/2010/main" val="3940864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7B2B6-6195-C70D-D27F-B9FAA345EFA2}"/>
              </a:ext>
            </a:extLst>
          </p:cNvPr>
          <p:cNvPicPr>
            <a:picLocks noChangeAspect="1"/>
          </p:cNvPicPr>
          <p:nvPr/>
        </p:nvPicPr>
        <p:blipFill>
          <a:blip r:embed="rId2"/>
          <a:stretch>
            <a:fillRect/>
          </a:stretch>
        </p:blipFill>
        <p:spPr>
          <a:xfrm>
            <a:off x="0" y="0"/>
            <a:ext cx="6229534" cy="6858000"/>
          </a:xfrm>
          <a:prstGeom prst="rect">
            <a:avLst/>
          </a:prstGeom>
        </p:spPr>
      </p:pic>
      <p:pic>
        <p:nvPicPr>
          <p:cNvPr id="3" name="Picture 2">
            <a:extLst>
              <a:ext uri="{FF2B5EF4-FFF2-40B4-BE49-F238E27FC236}">
                <a16:creationId xmlns:a16="http://schemas.microsoft.com/office/drawing/2014/main" id="{D45B34D6-2772-22EC-530B-0AC82091D2D0}"/>
              </a:ext>
            </a:extLst>
          </p:cNvPr>
          <p:cNvPicPr>
            <a:picLocks noChangeAspect="1"/>
          </p:cNvPicPr>
          <p:nvPr/>
        </p:nvPicPr>
        <p:blipFill>
          <a:blip r:embed="rId3"/>
          <a:stretch>
            <a:fillRect/>
          </a:stretch>
        </p:blipFill>
        <p:spPr>
          <a:xfrm>
            <a:off x="6229534" y="846161"/>
            <a:ext cx="5564875" cy="4173656"/>
          </a:xfrm>
          <a:prstGeom prst="rect">
            <a:avLst/>
          </a:prstGeom>
        </p:spPr>
      </p:pic>
      <p:sp>
        <p:nvSpPr>
          <p:cNvPr id="4" name="TextBox 3">
            <a:extLst>
              <a:ext uri="{FF2B5EF4-FFF2-40B4-BE49-F238E27FC236}">
                <a16:creationId xmlns:a16="http://schemas.microsoft.com/office/drawing/2014/main" id="{A81FC123-FA07-D66C-7F7D-70CC268C2D53}"/>
              </a:ext>
            </a:extLst>
          </p:cNvPr>
          <p:cNvSpPr txBox="1"/>
          <p:nvPr/>
        </p:nvSpPr>
        <p:spPr>
          <a:xfrm>
            <a:off x="5043488" y="5400675"/>
            <a:ext cx="6515100" cy="369332"/>
          </a:xfrm>
          <a:prstGeom prst="rect">
            <a:avLst/>
          </a:prstGeom>
          <a:noFill/>
        </p:spPr>
        <p:txBody>
          <a:bodyPr wrap="square" rtlCol="0">
            <a:spAutoFit/>
          </a:bodyPr>
          <a:lstStyle/>
          <a:p>
            <a:r>
              <a:rPr lang="en-GB" dirty="0"/>
              <a:t>Staff learn from the educators on our History trips. </a:t>
            </a:r>
          </a:p>
        </p:txBody>
      </p:sp>
    </p:spTree>
    <p:extLst>
      <p:ext uri="{BB962C8B-B14F-4D97-AF65-F5344CB8AC3E}">
        <p14:creationId xmlns:p14="http://schemas.microsoft.com/office/powerpoint/2010/main" val="2233832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45FAE-D3B7-81FC-A1A9-BB999A44B815}"/>
              </a:ext>
            </a:extLst>
          </p:cNvPr>
          <p:cNvPicPr>
            <a:picLocks noChangeAspect="1"/>
          </p:cNvPicPr>
          <p:nvPr/>
        </p:nvPicPr>
        <p:blipFill>
          <a:blip r:embed="rId2"/>
          <a:stretch>
            <a:fillRect/>
          </a:stretch>
        </p:blipFill>
        <p:spPr>
          <a:xfrm>
            <a:off x="0" y="345676"/>
            <a:ext cx="7772400" cy="4365144"/>
          </a:xfrm>
          <a:prstGeom prst="rect">
            <a:avLst/>
          </a:prstGeom>
        </p:spPr>
      </p:pic>
      <p:pic>
        <p:nvPicPr>
          <p:cNvPr id="3" name="Picture 2">
            <a:extLst>
              <a:ext uri="{FF2B5EF4-FFF2-40B4-BE49-F238E27FC236}">
                <a16:creationId xmlns:a16="http://schemas.microsoft.com/office/drawing/2014/main" id="{EDE79E2F-3723-19B1-8690-042B8297D640}"/>
              </a:ext>
            </a:extLst>
          </p:cNvPr>
          <p:cNvPicPr>
            <a:picLocks noChangeAspect="1"/>
          </p:cNvPicPr>
          <p:nvPr/>
        </p:nvPicPr>
        <p:blipFill>
          <a:blip r:embed="rId3"/>
          <a:stretch>
            <a:fillRect/>
          </a:stretch>
        </p:blipFill>
        <p:spPr>
          <a:xfrm>
            <a:off x="5646225" y="0"/>
            <a:ext cx="6315750" cy="5729288"/>
          </a:xfrm>
          <a:prstGeom prst="rect">
            <a:avLst/>
          </a:prstGeom>
        </p:spPr>
      </p:pic>
      <p:sp>
        <p:nvSpPr>
          <p:cNvPr id="4" name="TextBox 3">
            <a:extLst>
              <a:ext uri="{FF2B5EF4-FFF2-40B4-BE49-F238E27FC236}">
                <a16:creationId xmlns:a16="http://schemas.microsoft.com/office/drawing/2014/main" id="{AD87A4B8-5BD2-4B7E-4857-7F8716425234}"/>
              </a:ext>
            </a:extLst>
          </p:cNvPr>
          <p:cNvSpPr txBox="1"/>
          <p:nvPr/>
        </p:nvSpPr>
        <p:spPr>
          <a:xfrm>
            <a:off x="500063" y="5043488"/>
            <a:ext cx="4100512" cy="1477328"/>
          </a:xfrm>
          <a:prstGeom prst="rect">
            <a:avLst/>
          </a:prstGeom>
          <a:noFill/>
        </p:spPr>
        <p:txBody>
          <a:bodyPr wrap="square" rtlCol="0">
            <a:spAutoFit/>
          </a:bodyPr>
          <a:lstStyle/>
          <a:p>
            <a:r>
              <a:rPr lang="en-GB" dirty="0"/>
              <a:t>History champion accesses Mr T does History - assessment CPD</a:t>
            </a:r>
          </a:p>
          <a:p>
            <a:endParaRPr lang="en-GB" dirty="0"/>
          </a:p>
          <a:p>
            <a:r>
              <a:rPr lang="en-GB" dirty="0"/>
              <a:t>ALL STAFF HAVE LOGINS FOR HISTORICAL ASSOCIATION</a:t>
            </a:r>
          </a:p>
        </p:txBody>
      </p:sp>
      <p:sp>
        <p:nvSpPr>
          <p:cNvPr id="5" name="TextBox 4">
            <a:extLst>
              <a:ext uri="{FF2B5EF4-FFF2-40B4-BE49-F238E27FC236}">
                <a16:creationId xmlns:a16="http://schemas.microsoft.com/office/drawing/2014/main" id="{2D4A0513-F658-C099-1A60-582AE5497263}"/>
              </a:ext>
            </a:extLst>
          </p:cNvPr>
          <p:cNvSpPr txBox="1"/>
          <p:nvPr/>
        </p:nvSpPr>
        <p:spPr>
          <a:xfrm>
            <a:off x="6096000" y="5986463"/>
            <a:ext cx="4748213" cy="369332"/>
          </a:xfrm>
          <a:prstGeom prst="rect">
            <a:avLst/>
          </a:prstGeom>
          <a:noFill/>
        </p:spPr>
        <p:txBody>
          <a:bodyPr wrap="square" rtlCol="0">
            <a:spAutoFit/>
          </a:bodyPr>
          <a:lstStyle/>
          <a:p>
            <a:r>
              <a:rPr lang="en-GB" dirty="0"/>
              <a:t>Staff are updated with CPD ideas. </a:t>
            </a:r>
          </a:p>
        </p:txBody>
      </p:sp>
    </p:spTree>
    <p:extLst>
      <p:ext uri="{BB962C8B-B14F-4D97-AF65-F5344CB8AC3E}">
        <p14:creationId xmlns:p14="http://schemas.microsoft.com/office/powerpoint/2010/main" val="4281577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puzzle with one red piece">
            <a:extLst>
              <a:ext uri="{FF2B5EF4-FFF2-40B4-BE49-F238E27FC236}">
                <a16:creationId xmlns:a16="http://schemas.microsoft.com/office/drawing/2014/main" id="{90EA603C-F5B9-538A-6B3A-B93D52880A9F}"/>
              </a:ext>
            </a:extLst>
          </p:cNvPr>
          <p:cNvPicPr>
            <a:picLocks noChangeAspect="1"/>
          </p:cNvPicPr>
          <p:nvPr/>
        </p:nvPicPr>
        <p:blipFill rotWithShape="1">
          <a:blip r:embed="rId2"/>
          <a:srcRect l="11146" r="9542"/>
          <a:stretch/>
        </p:blipFill>
        <p:spPr>
          <a:xfrm>
            <a:off x="0"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EE144A9-CB25-1800-DCCB-F92216939381}"/>
              </a:ext>
            </a:extLst>
          </p:cNvPr>
          <p:cNvSpPr txBox="1"/>
          <p:nvPr/>
        </p:nvSpPr>
        <p:spPr>
          <a:xfrm>
            <a:off x="8074535" y="603228"/>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0" dirty="0">
                <a:effectLst/>
                <a:latin typeface="Comic Sans MS" panose="030F0902030302020204" pitchFamily="66" charset="0"/>
              </a:rPr>
              <a:t>2.) Leadership </a:t>
            </a:r>
            <a:endParaRPr lang="en-US" sz="2400" dirty="0">
              <a:latin typeface="Comic Sans MS" panose="030F0902030302020204" pitchFamily="66" charset="0"/>
            </a:endParaRPr>
          </a:p>
          <a:p>
            <a:pPr indent="-228600">
              <a:lnSpc>
                <a:spcPct val="90000"/>
              </a:lnSpc>
              <a:spcAft>
                <a:spcPts val="600"/>
              </a:spcAft>
              <a:buFont typeface="Arial" panose="020B0604020202020204" pitchFamily="34" charset="0"/>
              <a:buChar char="•"/>
            </a:pPr>
            <a:r>
              <a:rPr lang="en-US" sz="2400" b="0" dirty="0">
                <a:effectLst/>
                <a:latin typeface="Comic Sans MS" panose="030F0902030302020204" pitchFamily="66" charset="0"/>
              </a:rPr>
              <a:t>This quality is concerned with ensuring that systems and structures are in place and used effectively to ensure that history enjoys a high status, reputation and profile in the school and beyond. </a:t>
            </a:r>
            <a:endParaRPr lang="en-US" sz="2400" dirty="0">
              <a:latin typeface="Comic Sans MS" panose="030F0902030302020204" pitchFamily="66" charset="0"/>
            </a:endParaRPr>
          </a:p>
        </p:txBody>
      </p:sp>
    </p:spTree>
    <p:extLst>
      <p:ext uri="{BB962C8B-B14F-4D97-AF65-F5344CB8AC3E}">
        <p14:creationId xmlns:p14="http://schemas.microsoft.com/office/powerpoint/2010/main" val="2688383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777D2-874D-F8E1-CAC9-9412D556B824}"/>
              </a:ext>
            </a:extLst>
          </p:cNvPr>
          <p:cNvSpPr txBox="1"/>
          <p:nvPr/>
        </p:nvSpPr>
        <p:spPr>
          <a:xfrm>
            <a:off x="1163254" y="542719"/>
            <a:ext cx="9935276" cy="646331"/>
          </a:xfrm>
          <a:prstGeom prst="rect">
            <a:avLst/>
          </a:prstGeom>
          <a:noFill/>
        </p:spPr>
        <p:txBody>
          <a:bodyPr wrap="square">
            <a:spAutoFit/>
          </a:bodyPr>
          <a:lstStyle/>
          <a:p>
            <a:r>
              <a:rPr lang="en-GB" sz="1800" b="1" dirty="0">
                <a:effectLst/>
                <a:latin typeface="Comic Sans MS" panose="030F0902030302020204" pitchFamily="66" charset="0"/>
              </a:rPr>
              <a:t>2.1 Show much status does history have in the school? </a:t>
            </a:r>
            <a:br>
              <a:rPr lang="en-GB" sz="1800" b="1" dirty="0">
                <a:effectLst/>
                <a:latin typeface="FrutigerLTStd"/>
              </a:rPr>
            </a:br>
            <a:endParaRPr lang="en-GB" dirty="0">
              <a:effectLst/>
            </a:endParaRPr>
          </a:p>
        </p:txBody>
      </p:sp>
      <p:sp>
        <p:nvSpPr>
          <p:cNvPr id="2" name="TextBox 1">
            <a:extLst>
              <a:ext uri="{FF2B5EF4-FFF2-40B4-BE49-F238E27FC236}">
                <a16:creationId xmlns:a16="http://schemas.microsoft.com/office/drawing/2014/main" id="{F4D907F4-186E-33F0-EB97-1B2FA7505AB6}"/>
              </a:ext>
            </a:extLst>
          </p:cNvPr>
          <p:cNvSpPr txBox="1"/>
          <p:nvPr/>
        </p:nvSpPr>
        <p:spPr>
          <a:xfrm>
            <a:off x="700088" y="1014412"/>
            <a:ext cx="9444038" cy="1477328"/>
          </a:xfrm>
          <a:prstGeom prst="rect">
            <a:avLst/>
          </a:prstGeom>
          <a:noFill/>
        </p:spPr>
        <p:txBody>
          <a:bodyPr wrap="square" rtlCol="0">
            <a:spAutoFit/>
          </a:bodyPr>
          <a:lstStyle/>
          <a:p>
            <a:r>
              <a:rPr lang="en-GB" sz="2400" dirty="0">
                <a:latin typeface="Comic Sans MS" panose="030F0902030302020204" pitchFamily="66" charset="0"/>
              </a:rPr>
              <a:t>Evidence 1 – social media – accessible via our school homepage</a:t>
            </a:r>
          </a:p>
          <a:p>
            <a:endParaRPr lang="en-GB" sz="2400" dirty="0">
              <a:latin typeface="Comic Sans MS" panose="030F0902030302020204" pitchFamily="66" charset="0"/>
            </a:endParaRPr>
          </a:p>
          <a:p>
            <a:r>
              <a:rPr lang="en-GB" sz="2400" dirty="0">
                <a:latin typeface="Comic Sans MS" panose="030F0902030302020204" pitchFamily="66" charset="0"/>
                <a:hlinkClick r:id="rId2"/>
              </a:rPr>
              <a:t>https://www.balderstoneschool.co.uk</a:t>
            </a:r>
            <a:r>
              <a:rPr lang="en-GB" sz="2400" dirty="0">
                <a:latin typeface="Comic Sans MS" panose="030F0902030302020204" pitchFamily="66" charset="0"/>
              </a:rPr>
              <a:t> </a:t>
            </a:r>
          </a:p>
          <a:p>
            <a:endParaRPr lang="en-GB" dirty="0"/>
          </a:p>
        </p:txBody>
      </p:sp>
      <p:pic>
        <p:nvPicPr>
          <p:cNvPr id="4" name="Picture 4" descr="Image">
            <a:extLst>
              <a:ext uri="{FF2B5EF4-FFF2-40B4-BE49-F238E27FC236}">
                <a16:creationId xmlns:a16="http://schemas.microsoft.com/office/drawing/2014/main" id="{59F679F9-3D9E-3C40-A75A-90EE11B6E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2491740"/>
            <a:ext cx="5429251" cy="4071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F6F89C-C5E8-BDB1-93F0-F957605AA12E}"/>
              </a:ext>
            </a:extLst>
          </p:cNvPr>
          <p:cNvSpPr txBox="1"/>
          <p:nvPr/>
        </p:nvSpPr>
        <p:spPr>
          <a:xfrm>
            <a:off x="6229822" y="2104103"/>
            <a:ext cx="5866798" cy="4524315"/>
          </a:xfrm>
          <a:prstGeom prst="rect">
            <a:avLst/>
          </a:prstGeom>
          <a:noFill/>
        </p:spPr>
        <p:txBody>
          <a:bodyPr wrap="square" rtlCol="0">
            <a:spAutoFit/>
          </a:bodyPr>
          <a:lstStyle/>
          <a:p>
            <a:r>
              <a:rPr lang="en-GB" sz="3600" dirty="0">
                <a:latin typeface="Comic Sans MS" panose="030F0902030302020204" pitchFamily="66" charset="0"/>
              </a:rPr>
              <a:t>Community tea parties </a:t>
            </a:r>
          </a:p>
          <a:p>
            <a:endParaRPr lang="en-GB" sz="3600" dirty="0">
              <a:latin typeface="Comic Sans MS" panose="030F0902030302020204" pitchFamily="66" charset="0"/>
            </a:endParaRPr>
          </a:p>
          <a:p>
            <a:r>
              <a:rPr lang="en-GB" sz="3600" dirty="0">
                <a:latin typeface="Comic Sans MS" panose="030F0902030302020204" pitchFamily="66" charset="0"/>
              </a:rPr>
              <a:t>Next big project– The History of Mellor Brook whole school history/art project. We will be researching the history of the local area. </a:t>
            </a:r>
          </a:p>
        </p:txBody>
      </p:sp>
      <p:grpSp>
        <p:nvGrpSpPr>
          <p:cNvPr id="10" name="Group 9">
            <a:extLst>
              <a:ext uri="{FF2B5EF4-FFF2-40B4-BE49-F238E27FC236}">
                <a16:creationId xmlns:a16="http://schemas.microsoft.com/office/drawing/2014/main" id="{9EAAD264-3EB4-49FA-5221-A3F3561D60AD}"/>
              </a:ext>
            </a:extLst>
          </p:cNvPr>
          <p:cNvGrpSpPr/>
          <p:nvPr/>
        </p:nvGrpSpPr>
        <p:grpSpPr>
          <a:xfrm>
            <a:off x="5327662" y="2904322"/>
            <a:ext cx="902160" cy="398880"/>
            <a:chOff x="5327662" y="2904322"/>
            <a:chExt cx="902160" cy="39888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F1D4898-6A63-88DC-75BF-48698BECDC36}"/>
                    </a:ext>
                  </a:extLst>
                </p14:cNvPr>
                <p14:cNvContentPartPr/>
                <p14:nvPr/>
              </p14:nvContentPartPr>
              <p14:xfrm>
                <a:off x="5327662" y="2904322"/>
                <a:ext cx="902160" cy="398880"/>
              </p14:xfrm>
            </p:contentPart>
          </mc:Choice>
          <mc:Fallback xmlns="">
            <p:pic>
              <p:nvPicPr>
                <p:cNvPr id="8" name="Ink 7">
                  <a:extLst>
                    <a:ext uri="{FF2B5EF4-FFF2-40B4-BE49-F238E27FC236}">
                      <a16:creationId xmlns:a16="http://schemas.microsoft.com/office/drawing/2014/main" id="{CF1D4898-6A63-88DC-75BF-48698BECDC36}"/>
                    </a:ext>
                  </a:extLst>
                </p:cNvPr>
                <p:cNvPicPr/>
                <p:nvPr/>
              </p:nvPicPr>
              <p:blipFill>
                <a:blip r:embed="rId5"/>
                <a:stretch>
                  <a:fillRect/>
                </a:stretch>
              </p:blipFill>
              <p:spPr>
                <a:xfrm>
                  <a:off x="5265022" y="2841682"/>
                  <a:ext cx="1027800" cy="524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949B0B-E9CA-DD63-9D05-DF2B17CEECC8}"/>
                    </a:ext>
                  </a:extLst>
                </p14:cNvPr>
                <p14:cNvContentPartPr/>
                <p14:nvPr/>
              </p14:nvContentPartPr>
              <p14:xfrm>
                <a:off x="5329822" y="3289522"/>
                <a:ext cx="263160" cy="7200"/>
              </p14:xfrm>
            </p:contentPart>
          </mc:Choice>
          <mc:Fallback xmlns="">
            <p:pic>
              <p:nvPicPr>
                <p:cNvPr id="9" name="Ink 8">
                  <a:extLst>
                    <a:ext uri="{FF2B5EF4-FFF2-40B4-BE49-F238E27FC236}">
                      <a16:creationId xmlns:a16="http://schemas.microsoft.com/office/drawing/2014/main" id="{5E949B0B-E9CA-DD63-9D05-DF2B17CEECC8}"/>
                    </a:ext>
                  </a:extLst>
                </p:cNvPr>
                <p:cNvPicPr/>
                <p:nvPr/>
              </p:nvPicPr>
              <p:blipFill>
                <a:blip r:embed="rId7"/>
                <a:stretch>
                  <a:fillRect/>
                </a:stretch>
              </p:blipFill>
              <p:spPr>
                <a:xfrm>
                  <a:off x="5267182" y="3226882"/>
                  <a:ext cx="388800" cy="132840"/>
                </a:xfrm>
                <a:prstGeom prst="rect">
                  <a:avLst/>
                </a:prstGeom>
              </p:spPr>
            </p:pic>
          </mc:Fallback>
        </mc:AlternateContent>
      </p:grpSp>
    </p:spTree>
    <p:extLst>
      <p:ext uri="{BB962C8B-B14F-4D97-AF65-F5344CB8AC3E}">
        <p14:creationId xmlns:p14="http://schemas.microsoft.com/office/powerpoint/2010/main" val="3721084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CA9B18-480E-2813-72CB-30A8DD310586}"/>
              </a:ext>
            </a:extLst>
          </p:cNvPr>
          <p:cNvPicPr>
            <a:picLocks noChangeAspect="1"/>
          </p:cNvPicPr>
          <p:nvPr/>
        </p:nvPicPr>
        <p:blipFill>
          <a:blip r:embed="rId2"/>
          <a:stretch>
            <a:fillRect/>
          </a:stretch>
        </p:blipFill>
        <p:spPr>
          <a:xfrm>
            <a:off x="0" y="0"/>
            <a:ext cx="6323055" cy="4754880"/>
          </a:xfrm>
          <a:prstGeom prst="rect">
            <a:avLst/>
          </a:prstGeom>
        </p:spPr>
      </p:pic>
      <p:pic>
        <p:nvPicPr>
          <p:cNvPr id="3" name="Picture 2">
            <a:extLst>
              <a:ext uri="{FF2B5EF4-FFF2-40B4-BE49-F238E27FC236}">
                <a16:creationId xmlns:a16="http://schemas.microsoft.com/office/drawing/2014/main" id="{0B9906E8-4CD2-359F-BD0E-144C5730FE6D}"/>
              </a:ext>
            </a:extLst>
          </p:cNvPr>
          <p:cNvPicPr>
            <a:picLocks noChangeAspect="1"/>
          </p:cNvPicPr>
          <p:nvPr/>
        </p:nvPicPr>
        <p:blipFill rotWithShape="1">
          <a:blip r:embed="rId3"/>
          <a:srcRect t="13887"/>
          <a:stretch/>
        </p:blipFill>
        <p:spPr>
          <a:xfrm>
            <a:off x="4284996" y="3429000"/>
            <a:ext cx="7772400" cy="3277552"/>
          </a:xfrm>
          <a:prstGeom prst="rect">
            <a:avLst/>
          </a:prstGeom>
        </p:spPr>
      </p:pic>
      <p:sp>
        <p:nvSpPr>
          <p:cNvPr id="4" name="TextBox 3">
            <a:extLst>
              <a:ext uri="{FF2B5EF4-FFF2-40B4-BE49-F238E27FC236}">
                <a16:creationId xmlns:a16="http://schemas.microsoft.com/office/drawing/2014/main" id="{5EBF5E8C-4B4D-54AD-474D-5108597C3F91}"/>
              </a:ext>
            </a:extLst>
          </p:cNvPr>
          <p:cNvSpPr txBox="1"/>
          <p:nvPr/>
        </p:nvSpPr>
        <p:spPr>
          <a:xfrm>
            <a:off x="185738" y="242888"/>
            <a:ext cx="59102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Performing the story of the ‘White Lady’ at Samlesbury Hall.</a:t>
            </a:r>
          </a:p>
        </p:txBody>
      </p:sp>
      <p:sp>
        <p:nvSpPr>
          <p:cNvPr id="5" name="TextBox 4">
            <a:extLst>
              <a:ext uri="{FF2B5EF4-FFF2-40B4-BE49-F238E27FC236}">
                <a16:creationId xmlns:a16="http://schemas.microsoft.com/office/drawing/2014/main" id="{CDEB4092-1596-82F1-C121-A8073C1A67D1}"/>
              </a:ext>
            </a:extLst>
          </p:cNvPr>
          <p:cNvSpPr txBox="1"/>
          <p:nvPr/>
        </p:nvSpPr>
        <p:spPr>
          <a:xfrm>
            <a:off x="5675948" y="3538538"/>
            <a:ext cx="59102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Performing the story of the ‘White Lady’ at the Lancashire Storytelling Festival.</a:t>
            </a:r>
          </a:p>
        </p:txBody>
      </p:sp>
      <p:sp>
        <p:nvSpPr>
          <p:cNvPr id="7" name="TextBox 6">
            <a:extLst>
              <a:ext uri="{FF2B5EF4-FFF2-40B4-BE49-F238E27FC236}">
                <a16:creationId xmlns:a16="http://schemas.microsoft.com/office/drawing/2014/main" id="{DA503A81-EE3A-42BF-6728-6172423BEB17}"/>
              </a:ext>
            </a:extLst>
          </p:cNvPr>
          <p:cNvSpPr txBox="1"/>
          <p:nvPr/>
        </p:nvSpPr>
        <p:spPr>
          <a:xfrm>
            <a:off x="6743107" y="427554"/>
            <a:ext cx="5263155" cy="2862322"/>
          </a:xfrm>
          <a:prstGeom prst="rect">
            <a:avLst/>
          </a:prstGeom>
          <a:noFill/>
        </p:spPr>
        <p:txBody>
          <a:bodyPr wrap="square">
            <a:spAutoFit/>
          </a:bodyPr>
          <a:lstStyle/>
          <a:p>
            <a:r>
              <a:rPr lang="en-GB" b="1" u="sng" dirty="0"/>
              <a:t>Evidence 2 – Competitions</a:t>
            </a:r>
          </a:p>
          <a:p>
            <a:r>
              <a:rPr lang="en-GB" dirty="0"/>
              <a:t>We have entered the Local storytelling competition 2 years in a row and reached the finals twice. In the first competition - One of our stories had to be local – we chose the story of ‘ the white lady’ from Samlesbury Hall (local historical building) .  We arranged for the children to perform their story at Samlesbury Hall so that parents could see it too.  The children said it was atmospheric and ‘special’ to perform the legendary story at the place where it happened. </a:t>
            </a:r>
          </a:p>
        </p:txBody>
      </p:sp>
    </p:spTree>
    <p:extLst>
      <p:ext uri="{BB962C8B-B14F-4D97-AF65-F5344CB8AC3E}">
        <p14:creationId xmlns:p14="http://schemas.microsoft.com/office/powerpoint/2010/main" val="294980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D81895-EC70-BC23-729C-2D084A7C25CA}"/>
              </a:ext>
            </a:extLst>
          </p:cNvPr>
          <p:cNvSpPr txBox="1"/>
          <p:nvPr/>
        </p:nvSpPr>
        <p:spPr>
          <a:xfrm>
            <a:off x="873889" y="680425"/>
            <a:ext cx="6099858" cy="646331"/>
          </a:xfrm>
          <a:prstGeom prst="rect">
            <a:avLst/>
          </a:prstGeom>
          <a:noFill/>
        </p:spPr>
        <p:txBody>
          <a:bodyPr wrap="square">
            <a:spAutoFit/>
          </a:bodyPr>
          <a:lstStyle/>
          <a:p>
            <a:r>
              <a:rPr lang="en-GB" sz="1800" b="1" dirty="0">
                <a:effectLst/>
                <a:latin typeface="FrutigerLTStd"/>
              </a:rPr>
              <a:t>2.2: How is history organised, administered and managed?</a:t>
            </a:r>
            <a:br>
              <a:rPr lang="en-GB" sz="1800" b="1" dirty="0">
                <a:effectLst/>
                <a:latin typeface="FrutigerLTStd"/>
              </a:rPr>
            </a:br>
            <a:endParaRPr lang="en-GB" dirty="0">
              <a:effectLst/>
            </a:endParaRPr>
          </a:p>
        </p:txBody>
      </p:sp>
      <p:sp>
        <p:nvSpPr>
          <p:cNvPr id="2" name="TextBox 1">
            <a:extLst>
              <a:ext uri="{FF2B5EF4-FFF2-40B4-BE49-F238E27FC236}">
                <a16:creationId xmlns:a16="http://schemas.microsoft.com/office/drawing/2014/main" id="{0516C6A6-D2B5-BAC1-5BC5-7514CC0CEA9B}"/>
              </a:ext>
            </a:extLst>
          </p:cNvPr>
          <p:cNvSpPr txBox="1"/>
          <p:nvPr/>
        </p:nvSpPr>
        <p:spPr>
          <a:xfrm>
            <a:off x="528638" y="1643063"/>
            <a:ext cx="11258550" cy="4431983"/>
          </a:xfrm>
          <a:prstGeom prst="rect">
            <a:avLst/>
          </a:prstGeom>
          <a:noFill/>
        </p:spPr>
        <p:txBody>
          <a:bodyPr wrap="square" rtlCol="0">
            <a:spAutoFit/>
          </a:bodyPr>
          <a:lstStyle/>
          <a:p>
            <a:r>
              <a:rPr lang="en-GB" sz="2400" dirty="0">
                <a:latin typeface="Comic Sans MS" panose="030F0902030302020204" pitchFamily="66" charset="0"/>
              </a:rPr>
              <a:t>Kate Turner History Champion – informs staff of the focus for the year</a:t>
            </a:r>
          </a:p>
          <a:p>
            <a:r>
              <a:rPr lang="en-GB" sz="2400" dirty="0">
                <a:latin typeface="Comic Sans MS" panose="030F0902030302020204" pitchFamily="66" charset="0"/>
              </a:rPr>
              <a:t>History  has also been part of her Appraisal targets. </a:t>
            </a:r>
          </a:p>
          <a:p>
            <a:endParaRPr lang="en-GB" sz="2400" dirty="0">
              <a:latin typeface="Comic Sans MS" panose="030F0902030302020204" pitchFamily="66" charset="0"/>
            </a:endParaRPr>
          </a:p>
          <a:p>
            <a:r>
              <a:rPr lang="en-GB" sz="2400" dirty="0">
                <a:latin typeface="Comic Sans MS" panose="030F0902030302020204" pitchFamily="66" charset="0"/>
              </a:rPr>
              <a:t>2022-23 focused on vocabulary.</a:t>
            </a:r>
          </a:p>
          <a:p>
            <a:r>
              <a:rPr lang="en-GB" sz="2400" dirty="0">
                <a:latin typeface="Comic Sans MS" panose="030F0902030302020204" pitchFamily="66" charset="0"/>
              </a:rPr>
              <a:t>The History Champion together with the History Governor meet to talk to the children and book look.  </a:t>
            </a:r>
          </a:p>
          <a:p>
            <a:r>
              <a:rPr lang="en-GB" sz="2400" dirty="0">
                <a:latin typeface="Comic Sans MS" panose="030F0902030302020204" pitchFamily="66" charset="0"/>
              </a:rPr>
              <a:t>The findings are reported back to staff at staff meetings </a:t>
            </a:r>
          </a:p>
          <a:p>
            <a:endParaRPr lang="en-GB" sz="2400" dirty="0">
              <a:latin typeface="Comic Sans MS" panose="030F0902030302020204" pitchFamily="66" charset="0"/>
            </a:endParaRPr>
          </a:p>
          <a:p>
            <a:r>
              <a:rPr lang="en-GB" sz="2400" dirty="0">
                <a:latin typeface="Comic Sans MS" panose="030F0902030302020204" pitchFamily="66" charset="0"/>
              </a:rPr>
              <a:t>The next few slides are taken from Mrs Smith’s Governor Report. </a:t>
            </a:r>
          </a:p>
          <a:p>
            <a:endParaRPr lang="en-GB" sz="2400" dirty="0">
              <a:latin typeface="Comic Sans MS" panose="030F0902030302020204" pitchFamily="66" charset="0"/>
            </a:endParaRPr>
          </a:p>
          <a:p>
            <a:r>
              <a:rPr lang="en-GB" sz="2400" dirty="0">
                <a:latin typeface="Comic Sans MS" panose="030F0902030302020204" pitchFamily="66" charset="0"/>
              </a:rPr>
              <a:t>Focus for 2023-24 is sources of evidence and continuing to make links</a:t>
            </a:r>
          </a:p>
          <a:p>
            <a:endParaRPr lang="en-GB" dirty="0"/>
          </a:p>
        </p:txBody>
      </p:sp>
      <p:sp>
        <p:nvSpPr>
          <p:cNvPr id="5" name="TextBox 4">
            <a:extLst>
              <a:ext uri="{FF2B5EF4-FFF2-40B4-BE49-F238E27FC236}">
                <a16:creationId xmlns:a16="http://schemas.microsoft.com/office/drawing/2014/main" id="{3C8FD58D-EEC7-AFC0-480D-DAC24FF6605C}"/>
              </a:ext>
            </a:extLst>
          </p:cNvPr>
          <p:cNvSpPr txBox="1"/>
          <p:nvPr/>
        </p:nvSpPr>
        <p:spPr>
          <a:xfrm>
            <a:off x="466725" y="5992909"/>
            <a:ext cx="11258550" cy="369332"/>
          </a:xfrm>
          <a:prstGeom prst="rect">
            <a:avLst/>
          </a:prstGeom>
          <a:noFill/>
        </p:spPr>
        <p:txBody>
          <a:bodyPr wrap="square" rtlCol="0">
            <a:spAutoFit/>
          </a:bodyPr>
          <a:lstStyle/>
          <a:p>
            <a:r>
              <a:rPr lang="en-GB" dirty="0">
                <a:latin typeface="Comic Sans MS" panose="030F0902030302020204" pitchFamily="66" charset="0"/>
              </a:rPr>
              <a:t>The History champion with the History Heroes team are always looking for ways forward/ improving. </a:t>
            </a:r>
          </a:p>
        </p:txBody>
      </p:sp>
    </p:spTree>
    <p:extLst>
      <p:ext uri="{BB962C8B-B14F-4D97-AF65-F5344CB8AC3E}">
        <p14:creationId xmlns:p14="http://schemas.microsoft.com/office/powerpoint/2010/main" val="338410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C90AC2C-4490-4958-84CD-BC352E7D4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19" t="46530" r="51660" b="21784"/>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3">
            <a:extLst>
              <a:ext uri="{FF2B5EF4-FFF2-40B4-BE49-F238E27FC236}">
                <a16:creationId xmlns:a16="http://schemas.microsoft.com/office/drawing/2014/main" id="{A3E823F1-AB34-41B2-9473-C6B05FAC4BBF}"/>
              </a:ext>
            </a:extLst>
          </p:cNvPr>
          <p:cNvSpPr>
            <a:spLocks noGrp="1"/>
          </p:cNvSpPr>
          <p:nvPr/>
        </p:nvSpPr>
        <p:spPr>
          <a:xfrm>
            <a:off x="6192011" y="3909054"/>
            <a:ext cx="5776383" cy="2784309"/>
          </a:xfrm>
          <a:prstGeom prst="rect">
            <a:avLst/>
          </a:prstGeom>
          <a:solidFill>
            <a:srgbClr val="FF0000"/>
          </a:solidFill>
        </p:spPr>
        <p:txBody>
          <a:bodyPr vert="horz" lIns="177600" tIns="96000" rIns="177600" bIns="96000" rtlCol="0">
            <a:noAutofit/>
          </a:bodyPr>
          <a:lstStyle>
            <a:lvl1pPr marL="0" indent="0" algn="r" defTabSz="816373" rtl="0" eaLnBrk="1" latinLnBrk="0" hangingPunct="1">
              <a:spcBef>
                <a:spcPts val="0"/>
              </a:spcBef>
              <a:spcAft>
                <a:spcPts val="2200"/>
              </a:spcAft>
              <a:buClr>
                <a:schemeClr val="accent2"/>
              </a:buClr>
              <a:buFont typeface="Wingdings" panose="05000000000000000000" pitchFamily="2" charset="2"/>
              <a:buNone/>
              <a:defRPr sz="3000" b="1" kern="1200">
                <a:solidFill>
                  <a:schemeClr val="bg1"/>
                </a:solidFill>
                <a:latin typeface="+mn-lt"/>
                <a:ea typeface="+mn-ea"/>
                <a:cs typeface="+mn-cs"/>
              </a:defRPr>
            </a:lvl1pPr>
            <a:lvl2pPr marL="0" indent="0" algn="r" defTabSz="816373" rtl="0" eaLnBrk="1" latinLnBrk="0" hangingPunct="1">
              <a:spcBef>
                <a:spcPts val="0"/>
              </a:spcBef>
              <a:spcAft>
                <a:spcPts val="0"/>
              </a:spcAft>
              <a:buClr>
                <a:schemeClr val="accent2"/>
              </a:buClr>
              <a:buSzPct val="120000"/>
              <a:buFont typeface="Arial" panose="020B0604020202020204" pitchFamily="34" charset="0"/>
              <a:buNone/>
              <a:defRPr sz="1800" b="0" kern="1200">
                <a:solidFill>
                  <a:schemeClr val="bg1"/>
                </a:solidFill>
                <a:latin typeface="+mn-lt"/>
                <a:ea typeface="+mn-ea"/>
                <a:cs typeface="+mn-cs"/>
              </a:defRPr>
            </a:lvl2pPr>
            <a:lvl3pPr marL="0" indent="0" algn="r" defTabSz="816373" rtl="0" eaLnBrk="1" latinLnBrk="0" hangingPunct="1">
              <a:spcBef>
                <a:spcPts val="800"/>
              </a:spcBef>
              <a:spcAft>
                <a:spcPts val="0"/>
              </a:spcAft>
              <a:buClr>
                <a:schemeClr val="accent2"/>
              </a:buClr>
              <a:buFont typeface="Arial" panose="020B0604020202020204" pitchFamily="34" charset="0"/>
              <a:buNone/>
              <a:tabLst/>
              <a:defRPr sz="1400" b="0" kern="1200">
                <a:solidFill>
                  <a:schemeClr val="bg1"/>
                </a:solidFill>
                <a:latin typeface="+mn-lt"/>
                <a:ea typeface="+mn-ea"/>
                <a:cs typeface="+mn-cs"/>
              </a:defRPr>
            </a:lvl3pPr>
            <a:lvl4pPr marL="1008" indent="0" algn="r" defTabSz="816373" rtl="0" eaLnBrk="1" latinLnBrk="0" hangingPunct="1">
              <a:spcBef>
                <a:spcPts val="600"/>
              </a:spcBef>
              <a:spcAft>
                <a:spcPts val="0"/>
              </a:spcAft>
              <a:buClr>
                <a:schemeClr val="accent1"/>
              </a:buClr>
              <a:buFont typeface="Arial" panose="020B0604020202020204" pitchFamily="34" charset="0"/>
              <a:buNone/>
              <a:defRPr sz="3000" b="0" kern="1200" baseline="0">
                <a:solidFill>
                  <a:schemeClr val="bg1"/>
                </a:solidFill>
                <a:latin typeface="+mn-lt"/>
                <a:ea typeface="+mn-ea"/>
                <a:cs typeface="+mn-cs"/>
              </a:defRPr>
            </a:lvl4pPr>
            <a:lvl5pPr marL="0" indent="0" algn="r" defTabSz="816373" rtl="0" eaLnBrk="1" latinLnBrk="0" hangingPunct="1">
              <a:spcBef>
                <a:spcPts val="300"/>
              </a:spcBef>
              <a:spcAft>
                <a:spcPts val="0"/>
              </a:spcAft>
              <a:buClr>
                <a:schemeClr val="accent1"/>
              </a:buClr>
              <a:buFont typeface="Arial" panose="020B0604020202020204" pitchFamily="34" charset="0"/>
              <a:buNone/>
              <a:defRPr sz="3000" b="0" kern="1200" baseline="0">
                <a:solidFill>
                  <a:schemeClr val="bg1"/>
                </a:solidFill>
                <a:latin typeface="+mn-lt"/>
                <a:ea typeface="+mn-ea"/>
                <a:cs typeface="+mn-cs"/>
              </a:defRPr>
            </a:lvl5pPr>
            <a:lvl6pPr marL="2245026" indent="-204093" algn="l" defTabSz="816373"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12" indent="-204093" algn="l" defTabSz="816373"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399" indent="-204093" algn="l" defTabSz="816373"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585" indent="-204093" algn="l" defTabSz="816373"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GB" sz="4000" dirty="0"/>
              <a:t>Governor Review</a:t>
            </a:r>
          </a:p>
          <a:p>
            <a:pPr lvl="1"/>
            <a:r>
              <a:rPr lang="en-GB" sz="2933" dirty="0"/>
              <a:t>Subject: History</a:t>
            </a:r>
          </a:p>
          <a:p>
            <a:pPr lvl="1"/>
            <a:endParaRPr lang="en-GB" sz="1333" dirty="0"/>
          </a:p>
          <a:p>
            <a:pPr lvl="1"/>
            <a:endParaRPr lang="en-GB" sz="1333" dirty="0"/>
          </a:p>
          <a:p>
            <a:pPr lvl="1"/>
            <a:r>
              <a:rPr lang="en-GB" sz="1867" dirty="0"/>
              <a:t>Janet Smith, Parent Governor</a:t>
            </a:r>
          </a:p>
          <a:p>
            <a:pPr lvl="2"/>
            <a:r>
              <a:rPr lang="en-GB" sz="1600" dirty="0"/>
              <a:t>06 December 2022</a:t>
            </a:r>
          </a:p>
        </p:txBody>
      </p:sp>
      <p:pic>
        <p:nvPicPr>
          <p:cNvPr id="19" name="Picture 18">
            <a:extLst>
              <a:ext uri="{FF2B5EF4-FFF2-40B4-BE49-F238E27FC236}">
                <a16:creationId xmlns:a16="http://schemas.microsoft.com/office/drawing/2014/main" id="{4EC8A374-E815-43CF-92DB-9FB5AD0D20BE}"/>
              </a:ext>
            </a:extLst>
          </p:cNvPr>
          <p:cNvPicPr>
            <a:picLocks noChangeAspect="1"/>
          </p:cNvPicPr>
          <p:nvPr/>
        </p:nvPicPr>
        <p:blipFill rotWithShape="1">
          <a:blip r:embed="rId3"/>
          <a:srcRect l="348" t="19694" r="86873" b="63946"/>
          <a:stretch/>
        </p:blipFill>
        <p:spPr>
          <a:xfrm>
            <a:off x="143339" y="164638"/>
            <a:ext cx="1173824" cy="845281"/>
          </a:xfrm>
          <a:prstGeom prst="rect">
            <a:avLst/>
          </a:prstGeom>
        </p:spPr>
      </p:pic>
      <p:pic>
        <p:nvPicPr>
          <p:cNvPr id="2" name="Picture 1">
            <a:extLst>
              <a:ext uri="{FF2B5EF4-FFF2-40B4-BE49-F238E27FC236}">
                <a16:creationId xmlns:a16="http://schemas.microsoft.com/office/drawing/2014/main" id="{94B4DD87-2BEF-A4EB-DBE8-ED144DABC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884" t="17622" r="4201" b="70486"/>
          <a:stretch/>
        </p:blipFill>
        <p:spPr bwMode="auto">
          <a:xfrm>
            <a:off x="11022677" y="164638"/>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58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8653" y="1412776"/>
            <a:ext cx="3163092" cy="4945691"/>
          </a:xfrm>
        </p:spPr>
        <p:txBody>
          <a:bodyPr vert="wordArtVert" anchor="ctr" anchorCtr="0"/>
          <a:lstStyle/>
          <a:p>
            <a:pPr algn="ctr"/>
            <a:r>
              <a:rPr lang="en-GB" sz="4267" b="0" dirty="0"/>
              <a:t>AGENDA</a:t>
            </a:r>
          </a:p>
        </p:txBody>
      </p:sp>
      <p:sp>
        <p:nvSpPr>
          <p:cNvPr id="3" name="Title 2"/>
          <p:cNvSpPr>
            <a:spLocks noGrp="1"/>
          </p:cNvSpPr>
          <p:nvPr>
            <p:ph type="title"/>
          </p:nvPr>
        </p:nvSpPr>
        <p:spPr>
          <a:xfrm>
            <a:off x="1583500" y="356659"/>
            <a:ext cx="9313033" cy="768085"/>
          </a:xfrm>
          <a:solidFill>
            <a:srgbClr val="FF0000"/>
          </a:solidFill>
        </p:spPr>
        <p:txBody>
          <a:bodyPr anchor="ctr" anchorCtr="0"/>
          <a:lstStyle/>
          <a:p>
            <a:pPr marL="0" indent="0">
              <a:buNone/>
            </a:pPr>
            <a:r>
              <a:rPr lang="en-GB" sz="2667" dirty="0"/>
              <a:t>  </a:t>
            </a:r>
            <a:r>
              <a:rPr lang="en-GB" sz="3200" dirty="0">
                <a:solidFill>
                  <a:schemeClr val="bg1"/>
                </a:solidFill>
              </a:rPr>
              <a:t>Subject Review: History</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4175787" y="1412776"/>
            <a:ext cx="7680853" cy="4945691"/>
          </a:xfrm>
          <a:prstGeom prst="rect">
            <a:avLst/>
          </a:prstGeom>
          <a:solidFill>
            <a:srgbClr val="E5E5E5"/>
          </a:solidFill>
          <a:ln>
            <a:noFill/>
          </a:ln>
          <a:effectLst/>
        </p:spPr>
        <p:txBody>
          <a:bodyPr vert="horz" wrap="square" lIns="96000" tIns="0" rIns="0" bIns="0" numCol="1" anchor="ctr"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609585" indent="-609585" defTabSz="1219170">
              <a:lnSpc>
                <a:spcPct val="100000"/>
              </a:lnSpc>
              <a:spcBef>
                <a:spcPts val="1200"/>
              </a:spcBef>
              <a:spcAft>
                <a:spcPts val="1200"/>
              </a:spcAft>
              <a:buClrTx/>
              <a:buFont typeface="Arial" pitchFamily="34" charset="0"/>
              <a:buAutoNum type="arabicPeriod"/>
              <a:tabLst>
                <a:tab pos="1443531" algn="l"/>
                <a:tab pos="2154713" algn="l"/>
                <a:tab pos="2865895" algn="l"/>
                <a:tab pos="10769331" algn="r"/>
              </a:tabLst>
              <a:defRPr/>
            </a:pPr>
            <a:r>
              <a:rPr lang="en-GB" sz="2133" kern="0" dirty="0">
                <a:solidFill>
                  <a:srgbClr val="000000"/>
                </a:solidFill>
                <a:latin typeface="Arial"/>
              </a:rPr>
              <a:t>Contributors</a:t>
            </a:r>
          </a:p>
          <a:p>
            <a:pPr marL="609585" indent="-609585" defTabSz="1219170">
              <a:lnSpc>
                <a:spcPct val="100000"/>
              </a:lnSpc>
              <a:spcBef>
                <a:spcPts val="1200"/>
              </a:spcBef>
              <a:spcAft>
                <a:spcPts val="1200"/>
              </a:spcAft>
              <a:buClrTx/>
              <a:buFont typeface="Arial" pitchFamily="34" charset="0"/>
              <a:buAutoNum type="arabicPeriod"/>
              <a:tabLst>
                <a:tab pos="1443531" algn="l"/>
                <a:tab pos="2154713" algn="l"/>
                <a:tab pos="2865895" algn="l"/>
                <a:tab pos="10769331" algn="r"/>
              </a:tabLst>
              <a:defRPr/>
            </a:pPr>
            <a:r>
              <a:rPr lang="en-GB" sz="2133" kern="0" dirty="0">
                <a:solidFill>
                  <a:srgbClr val="000000"/>
                </a:solidFill>
                <a:latin typeface="Arial"/>
              </a:rPr>
              <a:t>Purpose of Review</a:t>
            </a:r>
          </a:p>
          <a:p>
            <a:pPr marL="609585" indent="-609585" defTabSz="1219170">
              <a:spcBef>
                <a:spcPts val="1200"/>
              </a:spcBef>
              <a:spcAft>
                <a:spcPts val="1200"/>
              </a:spcAft>
              <a:buClrTx/>
              <a:tabLst>
                <a:tab pos="1443531" algn="l"/>
                <a:tab pos="2154713" algn="l"/>
                <a:tab pos="2865895" algn="l"/>
                <a:tab pos="10769331" algn="r"/>
              </a:tabLst>
              <a:defRPr/>
            </a:pPr>
            <a:r>
              <a:rPr lang="en-GB" sz="2133" kern="0" dirty="0">
                <a:solidFill>
                  <a:srgbClr val="000000"/>
                </a:solidFill>
                <a:latin typeface="Arial"/>
              </a:rPr>
              <a:t>Content of Review</a:t>
            </a:r>
          </a:p>
          <a:p>
            <a:pPr marL="609585" indent="-609585" defTabSz="1219170">
              <a:spcBef>
                <a:spcPts val="1200"/>
              </a:spcBef>
              <a:spcAft>
                <a:spcPts val="1200"/>
              </a:spcAft>
              <a:buClrTx/>
              <a:tabLst>
                <a:tab pos="1443531" algn="l"/>
                <a:tab pos="2154713" algn="l"/>
                <a:tab pos="2865895" algn="l"/>
                <a:tab pos="10769331" algn="r"/>
              </a:tabLst>
              <a:defRPr/>
            </a:pPr>
            <a:r>
              <a:rPr lang="en-GB" sz="2133" kern="0" dirty="0">
                <a:solidFill>
                  <a:srgbClr val="000000"/>
                </a:solidFill>
                <a:latin typeface="Arial"/>
              </a:rPr>
              <a:t>Outcomes/Findings</a:t>
            </a:r>
          </a:p>
          <a:p>
            <a:pPr marL="609585" indent="-609585" defTabSz="1219170">
              <a:spcBef>
                <a:spcPts val="1200"/>
              </a:spcBef>
              <a:spcAft>
                <a:spcPts val="1200"/>
              </a:spcAft>
              <a:buClrTx/>
              <a:tabLst>
                <a:tab pos="1443531" algn="l"/>
                <a:tab pos="2154713" algn="l"/>
                <a:tab pos="2865895" algn="l"/>
                <a:tab pos="10769331" algn="r"/>
              </a:tabLst>
              <a:defRPr/>
            </a:pPr>
            <a:r>
              <a:rPr lang="en-GB" sz="2133" kern="0" dirty="0">
                <a:solidFill>
                  <a:srgbClr val="000000"/>
                </a:solidFill>
                <a:latin typeface="Arial"/>
              </a:rPr>
              <a:t>Best Practice review/Areas identified for improvement</a:t>
            </a:r>
          </a:p>
          <a:p>
            <a:pPr marL="609585" indent="-609585" defTabSz="1219170">
              <a:spcBef>
                <a:spcPts val="1200"/>
              </a:spcBef>
              <a:spcAft>
                <a:spcPts val="1200"/>
              </a:spcAft>
              <a:buClrTx/>
              <a:tabLst>
                <a:tab pos="1443531" algn="l"/>
                <a:tab pos="2154713" algn="l"/>
                <a:tab pos="2865895" algn="l"/>
                <a:tab pos="10769331" algn="r"/>
              </a:tabLst>
              <a:defRPr/>
            </a:pPr>
            <a:r>
              <a:rPr lang="en-GB" sz="2133" kern="0" dirty="0">
                <a:solidFill>
                  <a:srgbClr val="000000"/>
                </a:solidFill>
                <a:latin typeface="Arial"/>
              </a:rPr>
              <a:t>Next steps</a:t>
            </a:r>
          </a:p>
          <a:p>
            <a:pPr marL="609585" indent="-609585" defTabSz="1219170">
              <a:spcBef>
                <a:spcPts val="1200"/>
              </a:spcBef>
              <a:spcAft>
                <a:spcPts val="1200"/>
              </a:spcAft>
              <a:buClrTx/>
              <a:tabLst>
                <a:tab pos="1443531" algn="l"/>
                <a:tab pos="2154713" algn="l"/>
                <a:tab pos="2865895" algn="l"/>
                <a:tab pos="10769331" algn="r"/>
              </a:tabLst>
              <a:defRPr/>
            </a:pPr>
            <a:r>
              <a:rPr lang="en-GB" sz="2133" kern="0" dirty="0">
                <a:solidFill>
                  <a:srgbClr val="000000"/>
                </a:solidFill>
                <a:latin typeface="Arial"/>
              </a:rPr>
              <a:t>Conclusions</a:t>
            </a:r>
          </a:p>
          <a:p>
            <a:pPr marL="609585" indent="-609585" defTabSz="1219170">
              <a:spcBef>
                <a:spcPts val="1200"/>
              </a:spcBef>
              <a:spcAft>
                <a:spcPts val="1200"/>
              </a:spcAft>
              <a:buClrTx/>
              <a:tabLst>
                <a:tab pos="1443531" algn="l"/>
                <a:tab pos="2154713" algn="l"/>
                <a:tab pos="2865895" algn="l"/>
                <a:tab pos="10769331" algn="r"/>
              </a:tabLst>
              <a:defRPr/>
            </a:pPr>
            <a:r>
              <a:rPr lang="en-GB" sz="2133" kern="0" dirty="0">
                <a:solidFill>
                  <a:srgbClr val="000000"/>
                </a:solidFill>
                <a:latin typeface="Arial"/>
              </a:rPr>
              <a:t>Summary</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102478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2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8653" y="1412776"/>
            <a:ext cx="3163092" cy="4945691"/>
          </a:xfrm>
        </p:spPr>
        <p:txBody>
          <a:bodyPr vert="wordArtVert" anchor="ctr" anchorCtr="0"/>
          <a:lstStyle/>
          <a:p>
            <a:pPr algn="ctr"/>
            <a:r>
              <a:rPr lang="en-GB" sz="25599" b="0" dirty="0"/>
              <a:t>1</a:t>
            </a:r>
          </a:p>
        </p:txBody>
      </p:sp>
      <p:sp>
        <p:nvSpPr>
          <p:cNvPr id="3" name="Title 2"/>
          <p:cNvSpPr>
            <a:spLocks noGrp="1"/>
          </p:cNvSpPr>
          <p:nvPr>
            <p:ph type="title"/>
          </p:nvPr>
        </p:nvSpPr>
        <p:spPr>
          <a:xfrm>
            <a:off x="1583500" y="356659"/>
            <a:ext cx="9313033" cy="768085"/>
          </a:xfrm>
          <a:solidFill>
            <a:srgbClr val="FF0000"/>
          </a:solidFill>
        </p:spPr>
        <p:txBody>
          <a:bodyPr anchor="ctr" anchorCtr="0"/>
          <a:lstStyle/>
          <a:p>
            <a:pPr marL="0" indent="0">
              <a:buNone/>
            </a:pPr>
            <a:r>
              <a:rPr lang="en-GB" sz="2667" dirty="0"/>
              <a:t>  </a:t>
            </a:r>
            <a:r>
              <a:rPr lang="en-GB" sz="3200" dirty="0">
                <a:solidFill>
                  <a:schemeClr val="bg1"/>
                </a:solidFill>
              </a:rPr>
              <a:t>Subject Review: History</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4175787" y="1412776"/>
            <a:ext cx="7296811" cy="4945691"/>
          </a:xfrm>
          <a:prstGeom prst="rect">
            <a:avLst/>
          </a:prstGeom>
          <a:solidFill>
            <a:srgbClr val="E5E5E5"/>
          </a:solidFill>
          <a:ln>
            <a:noFill/>
          </a:ln>
          <a:effectLst/>
        </p:spPr>
        <p:txBody>
          <a:bodyPr vert="horz" wrap="square" lIns="96000" tIns="0" rIns="0" bIns="0" numCol="1" anchor="ctr"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Tx/>
              <a:buNone/>
              <a:tabLst>
                <a:tab pos="1443531" algn="l"/>
                <a:tab pos="2154713" algn="l"/>
                <a:tab pos="2865895" algn="l"/>
                <a:tab pos="10769331" algn="r"/>
              </a:tabLst>
              <a:defRPr/>
            </a:pPr>
            <a:r>
              <a:rPr lang="en-GB" sz="2133" kern="0" dirty="0">
                <a:solidFill>
                  <a:srgbClr val="000000"/>
                </a:solidFill>
                <a:latin typeface="Arial"/>
              </a:rPr>
              <a:t>  </a:t>
            </a:r>
            <a:r>
              <a:rPr lang="en-GB" sz="5333" kern="0" dirty="0">
                <a:solidFill>
                  <a:srgbClr val="000000"/>
                </a:solidFill>
                <a:latin typeface="Arial"/>
              </a:rPr>
              <a:t>Contributors</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102478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9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3500" y="356659"/>
            <a:ext cx="9313033" cy="795501"/>
          </a:xfrm>
          <a:solidFill>
            <a:srgbClr val="FF0000"/>
          </a:solidFill>
        </p:spPr>
        <p:txBody>
          <a:bodyPr anchor="ctr" anchorCtr="0"/>
          <a:lstStyle/>
          <a:p>
            <a:pPr marL="0" indent="0">
              <a:buNone/>
            </a:pPr>
            <a:r>
              <a:rPr lang="en-GB" sz="2667" dirty="0"/>
              <a:t>  </a:t>
            </a:r>
            <a:r>
              <a:rPr lang="en-GB" sz="2667" dirty="0">
                <a:solidFill>
                  <a:schemeClr val="bg1"/>
                </a:solidFill>
              </a:rPr>
              <a:t>Subject Review: History</a:t>
            </a:r>
            <a:br>
              <a:rPr lang="en-GB" sz="2667" dirty="0">
                <a:solidFill>
                  <a:schemeClr val="bg1"/>
                </a:solidFill>
              </a:rPr>
            </a:br>
            <a:r>
              <a:rPr lang="en-GB" sz="2667" dirty="0">
                <a:solidFill>
                  <a:schemeClr val="bg1"/>
                </a:solidFill>
              </a:rPr>
              <a:t>  Background</a:t>
            </a:r>
          </a:p>
        </p:txBody>
      </p:sp>
      <p:sp>
        <p:nvSpPr>
          <p:cNvPr id="11" name="Espace réservé du texte 4">
            <a:extLst>
              <a:ext uri="{FF2B5EF4-FFF2-40B4-BE49-F238E27FC236}">
                <a16:creationId xmlns:a16="http://schemas.microsoft.com/office/drawing/2014/main" id="{51C25982-3C78-4E57-BCA0-665677365B0D}"/>
              </a:ext>
            </a:extLst>
          </p:cNvPr>
          <p:cNvSpPr txBox="1">
            <a:spLocks/>
          </p:cNvSpPr>
          <p:nvPr/>
        </p:nvSpPr>
        <p:spPr bwMode="ltGray">
          <a:xfrm>
            <a:off x="388627" y="1412776"/>
            <a:ext cx="11083971" cy="4416491"/>
          </a:xfrm>
          <a:prstGeom prst="rect">
            <a:avLst/>
          </a:prstGeom>
          <a:noFill/>
          <a:ln>
            <a:noFill/>
          </a:ln>
          <a:effectLst/>
        </p:spPr>
        <p:txBody>
          <a:bodyPr vert="horz" wrap="square" lIns="96000" tIns="0" rIns="0" bIns="0" numCol="1" anchor="t" anchorCtr="0" compatLnSpc="1">
            <a:prstTxWarp prst="textNoShape">
              <a:avLst/>
            </a:prstTxWarp>
          </a:bodyPr>
          <a:lstStyle>
            <a:lvl1pPr marL="457200" indent="-457200" algn="l" rtl="0" eaLnBrk="1" fontAlgn="base" hangingPunct="1">
              <a:lnSpc>
                <a:spcPct val="90000"/>
              </a:lnSpc>
              <a:spcBef>
                <a:spcPts val="900"/>
              </a:spcBef>
              <a:spcAft>
                <a:spcPts val="900"/>
              </a:spcAft>
              <a:buClr>
                <a:schemeClr val="tx2"/>
              </a:buClr>
              <a:buSzPct val="100000"/>
              <a:buFont typeface="+mj-lt"/>
              <a:buAutoNum type="arabicPeriod"/>
              <a:tabLst>
                <a:tab pos="1082675" algn="l"/>
                <a:tab pos="1616075" algn="l"/>
                <a:tab pos="2149475" algn="l"/>
                <a:tab pos="8077200" algn="r"/>
              </a:tabLst>
              <a:defRPr sz="2400" b="1">
                <a:solidFill>
                  <a:schemeClr val="tx2"/>
                </a:solidFill>
                <a:latin typeface="+mn-lt"/>
                <a:ea typeface="+mn-ea"/>
                <a:cs typeface="+mn-cs"/>
              </a:defRPr>
            </a:lvl1pPr>
            <a:lvl2pPr marL="1176338" indent="-457200" algn="l" rtl="0" eaLnBrk="1" fontAlgn="base" hangingPunct="1">
              <a:lnSpc>
                <a:spcPct val="90000"/>
              </a:lnSpc>
              <a:spcBef>
                <a:spcPts val="600"/>
              </a:spcBef>
              <a:spcAft>
                <a:spcPts val="600"/>
              </a:spcAft>
              <a:buClr>
                <a:schemeClr val="tx2"/>
              </a:buClr>
              <a:buSzPct val="100000"/>
              <a:buFont typeface="+mj-lt"/>
              <a:buAutoNum type="alphaLcPeriod"/>
              <a:tabLst>
                <a:tab pos="1616075" algn="l"/>
                <a:tab pos="2330450" algn="l"/>
                <a:tab pos="8077200" algn="r"/>
              </a:tabLst>
              <a:defRPr b="0">
                <a:solidFill>
                  <a:schemeClr val="tx2"/>
                </a:solidFill>
                <a:latin typeface="+mn-lt"/>
              </a:defRPr>
            </a:lvl2pPr>
            <a:lvl3pPr marL="1787525"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2149475" algn="l"/>
                <a:tab pos="8077200" algn="r"/>
              </a:tabLst>
              <a:defRPr sz="1400">
                <a:solidFill>
                  <a:schemeClr val="tx1"/>
                </a:solidFill>
                <a:latin typeface="+mn-lt"/>
              </a:defRPr>
            </a:lvl3pPr>
            <a:lvl4pPr marL="2493962" indent="-342900" algn="l" rtl="0" eaLnBrk="1" fontAlgn="base" hangingPunct="1">
              <a:lnSpc>
                <a:spcPct val="90000"/>
              </a:lnSpc>
              <a:spcBef>
                <a:spcPts val="600"/>
              </a:spcBef>
              <a:spcAft>
                <a:spcPts val="600"/>
              </a:spcAft>
              <a:buClr>
                <a:schemeClr val="tx1"/>
              </a:buClr>
              <a:buSzPct val="120000"/>
              <a:buFont typeface="+mj-lt"/>
              <a:buAutoNum type="arabicPeriod"/>
              <a:tabLst>
                <a:tab pos="1082675" algn="l"/>
                <a:tab pos="1616075" algn="l"/>
                <a:tab pos="2149475" algn="l"/>
                <a:tab pos="8077200" algn="r"/>
              </a:tabLst>
              <a:defRPr sz="1400">
                <a:solidFill>
                  <a:schemeClr val="tx1"/>
                </a:solidFill>
                <a:latin typeface="+mn-lt"/>
              </a:defRPr>
            </a:lvl4pPr>
            <a:lvl5pPr marL="2763838" indent="-342900" algn="l" rtl="0" eaLnBrk="1" fontAlgn="base" hangingPunct="1">
              <a:lnSpc>
                <a:spcPct val="90000"/>
              </a:lnSpc>
              <a:spcBef>
                <a:spcPct val="20000"/>
              </a:spcBef>
              <a:spcAft>
                <a:spcPct val="0"/>
              </a:spcAft>
              <a:buClr>
                <a:schemeClr val="tx1"/>
              </a:buClr>
              <a:buFont typeface="+mj-lt"/>
              <a:buAutoNum type="arabicPeriod"/>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indent="0" defTabSz="1219170">
              <a:lnSpc>
                <a:spcPct val="100000"/>
              </a:lnSpc>
              <a:spcBef>
                <a:spcPts val="1200"/>
              </a:spcBef>
              <a:spcAft>
                <a:spcPts val="1200"/>
              </a:spcAft>
              <a:buClr>
                <a:srgbClr val="FF0000"/>
              </a:buClr>
              <a:buNone/>
              <a:tabLst>
                <a:tab pos="1443531" algn="l"/>
                <a:tab pos="2154713" algn="l"/>
                <a:tab pos="2865895" algn="l"/>
                <a:tab pos="10769331" algn="r"/>
              </a:tabLst>
              <a:defRPr/>
            </a:pPr>
            <a:endParaRPr lang="en-GB" sz="1067" kern="0" dirty="0">
              <a:solidFill>
                <a:srgbClr val="000000"/>
              </a:solidFill>
              <a:latin typeface="Arial"/>
            </a:endParaRPr>
          </a:p>
          <a:p>
            <a:pPr marL="457189" indent="-457189" defTabSz="1219170">
              <a:lnSpc>
                <a:spcPct val="100000"/>
              </a:lnSpc>
              <a:spcBef>
                <a:spcPts val="1200"/>
              </a:spcBef>
              <a:spcAft>
                <a:spcPts val="1200"/>
              </a:spcAft>
              <a:buClr>
                <a:srgbClr val="FF0000"/>
              </a:buClr>
              <a:buFont typeface="Arial" panose="020B0604020202020204" pitchFamily="34" charset="0"/>
              <a:buChar char="•"/>
              <a:tabLst>
                <a:tab pos="1443531" algn="l"/>
                <a:tab pos="2154713" algn="l"/>
                <a:tab pos="2865895" algn="l"/>
                <a:tab pos="10769331" algn="r"/>
              </a:tabLst>
              <a:defRPr/>
            </a:pPr>
            <a:r>
              <a:rPr lang="en-GB" sz="2133" kern="0" dirty="0">
                <a:solidFill>
                  <a:srgbClr val="000000"/>
                </a:solidFill>
                <a:latin typeface="Arial"/>
              </a:rPr>
              <a:t>Review undertaken by:</a:t>
            </a:r>
          </a:p>
          <a:p>
            <a:pPr marL="1416015" lvl="1" indent="-457189" defTabSz="1219170">
              <a:lnSpc>
                <a:spcPct val="100000"/>
              </a:lnSpc>
              <a:spcBef>
                <a:spcPts val="1200"/>
              </a:spcBef>
              <a:spcAft>
                <a:spcPts val="1200"/>
              </a:spcAft>
              <a:buClr>
                <a:srgbClr val="FF0000"/>
              </a:buClr>
              <a:buFont typeface="Wingdings" panose="05000000000000000000" pitchFamily="2" charset="2"/>
              <a:buChar char="Ø"/>
              <a:tabLst>
                <a:tab pos="1443531" algn="l"/>
                <a:tab pos="2154713" algn="l"/>
                <a:tab pos="2865895" algn="l"/>
                <a:tab pos="10769331" algn="r"/>
              </a:tabLst>
              <a:defRPr/>
            </a:pPr>
            <a:r>
              <a:rPr lang="en-GB" sz="1867" kern="0" dirty="0">
                <a:solidFill>
                  <a:srgbClr val="000000"/>
                </a:solidFill>
                <a:latin typeface="Arial"/>
              </a:rPr>
              <a:t>Mrs Janet Smith, Parent Governor, History lead</a:t>
            </a:r>
          </a:p>
          <a:p>
            <a:pPr marL="0" indent="0" defTabSz="1219170">
              <a:lnSpc>
                <a:spcPct val="100000"/>
              </a:lnSpc>
              <a:buClr>
                <a:srgbClr val="FF0000"/>
              </a:buClr>
              <a:buNone/>
              <a:defRPr/>
            </a:pPr>
            <a:r>
              <a:rPr lang="en-GB" sz="1867" b="0" kern="0" dirty="0">
                <a:solidFill>
                  <a:srgbClr val="000000"/>
                </a:solidFill>
                <a:latin typeface="Arial"/>
              </a:rPr>
              <a:t>	with the assistance of:</a:t>
            </a:r>
          </a:p>
          <a:p>
            <a:pPr marL="0" indent="0" defTabSz="1219170">
              <a:lnSpc>
                <a:spcPct val="100000"/>
              </a:lnSpc>
              <a:buClr>
                <a:srgbClr val="FF0000"/>
              </a:buClr>
              <a:buNone/>
              <a:defRPr/>
            </a:pPr>
            <a:r>
              <a:rPr lang="en-GB" sz="1867" b="0" kern="0" dirty="0">
                <a:solidFill>
                  <a:srgbClr val="000000"/>
                </a:solidFill>
                <a:latin typeface="Arial"/>
              </a:rPr>
              <a:t>	Mrs Kate Turner, History Lead, Balderstone St. Leonard’s</a:t>
            </a:r>
          </a:p>
        </p:txBody>
      </p:sp>
      <p:pic>
        <p:nvPicPr>
          <p:cNvPr id="12" name="Picture 11">
            <a:extLst>
              <a:ext uri="{FF2B5EF4-FFF2-40B4-BE49-F238E27FC236}">
                <a16:creationId xmlns:a16="http://schemas.microsoft.com/office/drawing/2014/main" id="{E4471663-51D2-4473-A812-8628817D1D29}"/>
              </a:ext>
            </a:extLst>
          </p:cNvPr>
          <p:cNvPicPr>
            <a:picLocks noChangeAspect="1"/>
          </p:cNvPicPr>
          <p:nvPr/>
        </p:nvPicPr>
        <p:blipFill rotWithShape="1">
          <a:blip r:embed="rId2"/>
          <a:srcRect l="348" t="19694" r="86873" b="63946"/>
          <a:stretch/>
        </p:blipFill>
        <p:spPr>
          <a:xfrm>
            <a:off x="388627" y="384075"/>
            <a:ext cx="1066624" cy="768085"/>
          </a:xfrm>
          <a:prstGeom prst="rect">
            <a:avLst/>
          </a:prstGeom>
        </p:spPr>
      </p:pic>
      <p:pic>
        <p:nvPicPr>
          <p:cNvPr id="6" name="Picture 5">
            <a:extLst>
              <a:ext uri="{FF2B5EF4-FFF2-40B4-BE49-F238E27FC236}">
                <a16:creationId xmlns:a16="http://schemas.microsoft.com/office/drawing/2014/main" id="{DF71F6BD-48AC-4F11-AE76-65C68871AA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84" t="17622" r="4201" b="70486"/>
          <a:stretch/>
        </p:blipFill>
        <p:spPr bwMode="auto">
          <a:xfrm>
            <a:off x="11024780" y="384075"/>
            <a:ext cx="1025984"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48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18805</TotalTime>
  <Words>814</Words>
  <Application>Microsoft Macintosh PowerPoint</Application>
  <PresentationFormat>Widescreen</PresentationFormat>
  <Paragraphs>85</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Comic Sans MS</vt:lpstr>
      <vt:lpstr>FrutigerLTStd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  Subject Review: History</vt:lpstr>
      <vt:lpstr>  Subject Review: History</vt:lpstr>
      <vt:lpstr>  Subject Review: History   Background</vt:lpstr>
      <vt:lpstr>  Subject Review: History</vt:lpstr>
      <vt:lpstr>  Subject Review: History   Purpose of Review</vt:lpstr>
      <vt:lpstr>  Subject Review: History</vt:lpstr>
      <vt:lpstr>  Subject Review: History   Content of Review</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Foxes</dc:creator>
  <cp:lastModifiedBy>Kate Foxes</cp:lastModifiedBy>
  <cp:revision>20</cp:revision>
  <dcterms:created xsi:type="dcterms:W3CDTF">2023-10-15T07:23:42Z</dcterms:created>
  <dcterms:modified xsi:type="dcterms:W3CDTF">2024-03-12T20:27:03Z</dcterms:modified>
</cp:coreProperties>
</file>